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493" r:id="rId2"/>
    <p:sldId id="2147473222" r:id="rId3"/>
    <p:sldId id="2147472916" r:id="rId4"/>
    <p:sldId id="2147473220" r:id="rId5"/>
    <p:sldId id="2147472842" r:id="rId6"/>
    <p:sldId id="2147472868" r:id="rId7"/>
    <p:sldId id="263" r:id="rId8"/>
    <p:sldId id="3543" r:id="rId9"/>
    <p:sldId id="256" r:id="rId10"/>
    <p:sldId id="257" r:id="rId11"/>
    <p:sldId id="258" r:id="rId12"/>
    <p:sldId id="259" r:id="rId13"/>
    <p:sldId id="3549" r:id="rId14"/>
    <p:sldId id="214747322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708"/>
    <p:restoredTop sz="94673"/>
  </p:normalViewPr>
  <p:slideViewPr>
    <p:cSldViewPr snapToGrid="0" snapToObjects="1">
      <p:cViewPr varScale="1">
        <p:scale>
          <a:sx n="115" d="100"/>
          <a:sy n="115" d="100"/>
        </p:scale>
        <p:origin x="1616" y="20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72" d="100"/>
          <a:sy n="72" d="100"/>
        </p:scale>
        <p:origin x="301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020A3C-6213-A04F-8F1A-B3F98CAF2977}" type="datetimeFigureOut">
              <a:rPr lang="en-US" smtClean="0"/>
              <a:t>4/6/2026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C7B62-6A25-3946-A70A-E52D981E12E2}" type="slidenum">
              <a:rPr lang="en-US" smtClean="0"/>
              <a:t>‹#›</a:t>
            </a:fld>
            <a:endParaRPr lang="en-US"/>
          </a:p>
        </p:txBody>
      </p:sp>
    </p:spTree>
    <p:extLst>
      <p:ext uri="{BB962C8B-B14F-4D97-AF65-F5344CB8AC3E}">
        <p14:creationId xmlns:p14="http://schemas.microsoft.com/office/powerpoint/2010/main" val="88290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2E7DE678-DBD0-DBB8-B498-A2F3B5BA3C4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9677926F-7777-0CCD-E07F-480482B1B6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Open strong. Frame this as leadership, not lobbying.</a:t>
            </a:r>
            <a:br>
              <a:rPr lang="en-US" altLang="en-US" dirty="0"/>
            </a:br>
            <a:r>
              <a:rPr lang="en-US" altLang="en-US" dirty="0"/>
              <a:t>“This is not about reacting to policy. It’s about shaping it.”</a:t>
            </a:r>
          </a:p>
        </p:txBody>
      </p:sp>
      <p:sp>
        <p:nvSpPr>
          <p:cNvPr id="15363" name="Slide Number Placeholder 3">
            <a:extLst>
              <a:ext uri="{FF2B5EF4-FFF2-40B4-BE49-F238E27FC236}">
                <a16:creationId xmlns:a16="http://schemas.microsoft.com/office/drawing/2014/main" id="{798FEADE-0C39-C606-4D68-2508A31494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fld id="{38B205A0-5DC1-1E41-B92E-C5D94A6441E7}"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7C7B62-6A25-3946-A70A-E52D981E12E2}" type="slidenum">
              <a:rPr lang="en-US" smtClean="0"/>
              <a:t>10</a:t>
            </a:fld>
            <a:endParaRPr lang="en-US"/>
          </a:p>
        </p:txBody>
      </p:sp>
    </p:spTree>
    <p:extLst>
      <p:ext uri="{BB962C8B-B14F-4D97-AF65-F5344CB8AC3E}">
        <p14:creationId xmlns:p14="http://schemas.microsoft.com/office/powerpoint/2010/main" val="18339960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7C7B62-6A25-3946-A70A-E52D981E12E2}" type="slidenum">
              <a:rPr lang="en-US" smtClean="0"/>
              <a:t>11</a:t>
            </a:fld>
            <a:endParaRPr lang="en-US"/>
          </a:p>
        </p:txBody>
      </p:sp>
    </p:spTree>
    <p:extLst>
      <p:ext uri="{BB962C8B-B14F-4D97-AF65-F5344CB8AC3E}">
        <p14:creationId xmlns:p14="http://schemas.microsoft.com/office/powerpoint/2010/main" val="22899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7C7B62-6A25-3946-A70A-E52D981E12E2}" type="slidenum">
              <a:rPr lang="en-US" smtClean="0"/>
              <a:t>12</a:t>
            </a:fld>
            <a:endParaRPr lang="en-US"/>
          </a:p>
        </p:txBody>
      </p:sp>
    </p:spTree>
    <p:extLst>
      <p:ext uri="{BB962C8B-B14F-4D97-AF65-F5344CB8AC3E}">
        <p14:creationId xmlns:p14="http://schemas.microsoft.com/office/powerpoint/2010/main" val="2553011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336AF8-6BD3-4EEB-9AB8-9DA3B23D9C49}" type="slidenum">
              <a:rPr lang="en-US" smtClean="0"/>
              <a:t>13</a:t>
            </a:fld>
            <a:endParaRPr lang="en-US"/>
          </a:p>
        </p:txBody>
      </p:sp>
    </p:spTree>
    <p:extLst>
      <p:ext uri="{BB962C8B-B14F-4D97-AF65-F5344CB8AC3E}">
        <p14:creationId xmlns:p14="http://schemas.microsoft.com/office/powerpoint/2010/main" val="1063407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7C7B62-6A25-3946-A70A-E52D981E12E2}" type="slidenum">
              <a:rPr lang="en-US" smtClean="0"/>
              <a:t>14</a:t>
            </a:fld>
            <a:endParaRPr lang="en-US"/>
          </a:p>
        </p:txBody>
      </p:sp>
    </p:spTree>
    <p:extLst>
      <p:ext uri="{BB962C8B-B14F-4D97-AF65-F5344CB8AC3E}">
        <p14:creationId xmlns:p14="http://schemas.microsoft.com/office/powerpoint/2010/main" val="2213510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7C7B62-6A25-3946-A70A-E52D981E12E2}" type="slidenum">
              <a:rPr lang="en-US" smtClean="0"/>
              <a:t>2</a:t>
            </a:fld>
            <a:endParaRPr lang="en-US"/>
          </a:p>
        </p:txBody>
      </p:sp>
    </p:spTree>
    <p:extLst>
      <p:ext uri="{BB962C8B-B14F-4D97-AF65-F5344CB8AC3E}">
        <p14:creationId xmlns:p14="http://schemas.microsoft.com/office/powerpoint/2010/main" val="29793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But as I’m sure you will agree.  We have a problem that needs to be solved.  There is an educator shortage, particularly in high-need specialties.  For our nation to continue to prosper, we need excellent teachers, counselors, administrators, and school personnel. The key drivers of the teacher shortage are students and citizens' lack of interest in education careers due to compensation, work environment, public underappreciation</a:t>
            </a:r>
          </a:p>
          <a:p>
            <a:endParaRPr lang="en-US" sz="1400" dirty="0"/>
          </a:p>
          <a:p>
            <a:r>
              <a:rPr lang="en-US" sz="1400" dirty="0"/>
              <a:t>Other drivers include retention (or teacher attrition), affordability, and accessibility. We have recently learned that teachers and educators need high-quality professional development, childcare, and coaching.</a:t>
            </a:r>
          </a:p>
        </p:txBody>
      </p:sp>
      <p:sp>
        <p:nvSpPr>
          <p:cNvPr id="4" name="Slide Number Placeholder 3"/>
          <p:cNvSpPr>
            <a:spLocks noGrp="1"/>
          </p:cNvSpPr>
          <p:nvPr>
            <p:ph type="sldNum" sz="quarter" idx="5"/>
          </p:nvPr>
        </p:nvSpPr>
        <p:spPr/>
        <p:txBody>
          <a:bodyPr/>
          <a:lstStyle/>
          <a:p>
            <a:fld id="{DA7F89C9-55EC-7C44-B0CB-E584869291D4}" type="slidenum">
              <a:rPr lang="en-US" smtClean="0"/>
              <a:t>3</a:t>
            </a:fld>
            <a:endParaRPr lang="en-US"/>
          </a:p>
        </p:txBody>
      </p:sp>
    </p:spTree>
    <p:extLst>
      <p:ext uri="{BB962C8B-B14F-4D97-AF65-F5344CB8AC3E}">
        <p14:creationId xmlns:p14="http://schemas.microsoft.com/office/powerpoint/2010/main" val="2441994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An aspect of our work that we could leverage for change is to eliminate the siloed nature of our educator preparation ecosystem.   Colleges and Schools of Education are just one part of the system.  If we worked together, we could ensure that students have seamless training experiences with clinical sites and guaranteed jobs.  Our partnership is really important because we can convene these groups to respond to the educator shortage by creating policies</a:t>
            </a:r>
            <a:r>
              <a:rPr lang="en-US" sz="1400" dirty="0"/>
              <a:t>, </a:t>
            </a:r>
            <a:r>
              <a:rPr lang="en-US" sz="1600" dirty="0"/>
              <a:t>training, and placement opportunities for aspiring teachers.</a:t>
            </a:r>
          </a:p>
          <a:p>
            <a:endParaRPr lang="en-US" sz="1600" dirty="0"/>
          </a:p>
          <a:p>
            <a:r>
              <a:rPr lang="en-US" sz="1600" dirty="0"/>
              <a:t>Some in the workforce development arena view the teacher shortage via the lens of needing to bring these parts together for seamless transitions across these areas.</a:t>
            </a:r>
          </a:p>
        </p:txBody>
      </p:sp>
      <p:sp>
        <p:nvSpPr>
          <p:cNvPr id="4" name="Slide Number Placeholder 3"/>
          <p:cNvSpPr>
            <a:spLocks noGrp="1"/>
          </p:cNvSpPr>
          <p:nvPr>
            <p:ph type="sldNum" sz="quarter" idx="5"/>
          </p:nvPr>
        </p:nvSpPr>
        <p:spPr/>
        <p:txBody>
          <a:bodyPr/>
          <a:lstStyle/>
          <a:p>
            <a:fld id="{DA7F89C9-55EC-7C44-B0CB-E584869291D4}" type="slidenum">
              <a:rPr lang="en-US" smtClean="0"/>
              <a:t>4</a:t>
            </a:fld>
            <a:endParaRPr lang="en-US"/>
          </a:p>
        </p:txBody>
      </p:sp>
    </p:spTree>
    <p:extLst>
      <p:ext uri="{BB962C8B-B14F-4D97-AF65-F5344CB8AC3E}">
        <p14:creationId xmlns:p14="http://schemas.microsoft.com/office/powerpoint/2010/main" val="137937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86695"/>
            <a:ext cx="5486400" cy="3600450"/>
          </a:xfrm>
        </p:spPr>
        <p:txBody>
          <a:bodyPr/>
          <a:lstStyle/>
          <a:p>
            <a:endParaRPr lang="en-US" sz="1800" dirty="0"/>
          </a:p>
        </p:txBody>
      </p:sp>
      <p:sp>
        <p:nvSpPr>
          <p:cNvPr id="4" name="Slide Number Placeholder 3"/>
          <p:cNvSpPr>
            <a:spLocks noGrp="1"/>
          </p:cNvSpPr>
          <p:nvPr>
            <p:ph type="sldNum" sz="quarter" idx="5"/>
          </p:nvPr>
        </p:nvSpPr>
        <p:spPr/>
        <p:txBody>
          <a:bodyPr/>
          <a:lstStyle/>
          <a:p>
            <a:fld id="{DA7F89C9-55EC-7C44-B0CB-E584869291D4}" type="slidenum">
              <a:rPr lang="en-US" smtClean="0"/>
              <a:t>5</a:t>
            </a:fld>
            <a:endParaRPr lang="en-US"/>
          </a:p>
        </p:txBody>
      </p:sp>
    </p:spTree>
    <p:extLst>
      <p:ext uri="{BB962C8B-B14F-4D97-AF65-F5344CB8AC3E}">
        <p14:creationId xmlns:p14="http://schemas.microsoft.com/office/powerpoint/2010/main" val="1051179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AC157E0A-F321-48DC-AF94-681D4DCF344D}" type="slidenum">
              <a:rPr lang="en-US" smtClean="0"/>
              <a:pPr/>
              <a:t>6</a:t>
            </a:fld>
            <a:endParaRPr lang="en-US" dirty="0"/>
          </a:p>
        </p:txBody>
      </p:sp>
    </p:spTree>
    <p:extLst>
      <p:ext uri="{BB962C8B-B14F-4D97-AF65-F5344CB8AC3E}">
        <p14:creationId xmlns:p14="http://schemas.microsoft.com/office/powerpoint/2010/main" val="4001113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7C7B62-6A25-3946-A70A-E52D981E12E2}" type="slidenum">
              <a:rPr lang="en-US" smtClean="0"/>
              <a:t>7</a:t>
            </a:fld>
            <a:endParaRPr lang="en-US"/>
          </a:p>
        </p:txBody>
      </p:sp>
    </p:spTree>
    <p:extLst>
      <p:ext uri="{BB962C8B-B14F-4D97-AF65-F5344CB8AC3E}">
        <p14:creationId xmlns:p14="http://schemas.microsoft.com/office/powerpoint/2010/main" val="358274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We've identified 4 levers for change that can anchor the federal response and rebuild the educator workforce </a:t>
            </a:r>
          </a:p>
        </p:txBody>
      </p:sp>
      <p:sp>
        <p:nvSpPr>
          <p:cNvPr id="4" name="Slide Number Placeholder 3"/>
          <p:cNvSpPr>
            <a:spLocks noGrp="1"/>
          </p:cNvSpPr>
          <p:nvPr>
            <p:ph type="sldNum" sz="quarter" idx="5"/>
          </p:nvPr>
        </p:nvSpPr>
        <p:spPr/>
        <p:txBody>
          <a:bodyPr/>
          <a:lstStyle/>
          <a:p>
            <a:fld id="{52336AF8-6BD3-4EEB-9AB8-9DA3B23D9C49}" type="slidenum">
              <a:rPr lang="en-US" smtClean="0"/>
              <a:t>8</a:t>
            </a:fld>
            <a:endParaRPr lang="en-US"/>
          </a:p>
        </p:txBody>
      </p:sp>
    </p:spTree>
    <p:extLst>
      <p:ext uri="{BB962C8B-B14F-4D97-AF65-F5344CB8AC3E}">
        <p14:creationId xmlns:p14="http://schemas.microsoft.com/office/powerpoint/2010/main" val="2817741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A7C7B62-6A25-3946-A70A-E52D981E12E2}" type="slidenum">
              <a:rPr lang="en-US" smtClean="0"/>
              <a:t>9</a:t>
            </a:fld>
            <a:endParaRPr lang="en-US"/>
          </a:p>
        </p:txBody>
      </p:sp>
    </p:spTree>
    <p:extLst>
      <p:ext uri="{BB962C8B-B14F-4D97-AF65-F5344CB8AC3E}">
        <p14:creationId xmlns:p14="http://schemas.microsoft.com/office/powerpoint/2010/main" val="4082412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K_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919E17-A30C-1C10-86B5-32F0E9F3C71B}"/>
              </a:ext>
            </a:extLst>
          </p:cNvPr>
          <p:cNvGraphicFramePr>
            <a:graphicFrameLocks noChangeAspect="1"/>
          </p:cNvGraphicFramePr>
          <p:nvPr userDrawn="1">
            <p:custDataLst>
              <p:tags r:id="rId1"/>
            </p:custDataLst>
            <p:extLst>
              <p:ext uri="{D42A27DB-BD31-4B8C-83A1-F6EECF244321}">
                <p14:modId xmlns:p14="http://schemas.microsoft.com/office/powerpoint/2010/main" val="1305037196"/>
              </p:ext>
            </p:extLst>
          </p:nvPr>
        </p:nvGraphicFramePr>
        <p:xfrm>
          <a:off x="595" y="794"/>
          <a:ext cx="596" cy="794"/>
        </p:xfrm>
        <a:graphic>
          <a:graphicData uri="http://schemas.openxmlformats.org/presentationml/2006/ole">
            <mc:AlternateContent xmlns:mc="http://schemas.openxmlformats.org/markup-compatibility/2006">
              <mc:Choice xmlns:v="urn:schemas-microsoft-com:vml" Requires="v">
                <p:oleObj name="Diapositiva de think-cell" r:id="rId3" imgW="317" imgH="318" progId="TCLayout.ActiveDocument.1">
                  <p:embed/>
                </p:oleObj>
              </mc:Choice>
              <mc:Fallback>
                <p:oleObj name="Diapositiva de think-cell" r:id="rId3" imgW="317" imgH="318" progId="TCLayout.ActiveDocument.1">
                  <p:embed/>
                  <p:pic>
                    <p:nvPicPr>
                      <p:cNvPr id="3" name="Object 2" hidden="1">
                        <a:extLst>
                          <a:ext uri="{FF2B5EF4-FFF2-40B4-BE49-F238E27FC236}">
                            <a16:creationId xmlns:a16="http://schemas.microsoft.com/office/drawing/2014/main" id="{38919E17-A30C-1C10-86B5-32F0E9F3C71B}"/>
                          </a:ext>
                        </a:extLst>
                      </p:cNvPr>
                      <p:cNvPicPr/>
                      <p:nvPr/>
                    </p:nvPicPr>
                    <p:blipFill>
                      <a:blip r:embed="rId4"/>
                      <a:stretch>
                        <a:fillRect/>
                      </a:stretch>
                    </p:blipFill>
                    <p:spPr>
                      <a:xfrm>
                        <a:off x="595" y="794"/>
                        <a:ext cx="596" cy="794"/>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4D1BC210-4595-4FCE-91B3-FF9F214DD640}"/>
              </a:ext>
            </a:extLst>
          </p:cNvPr>
          <p:cNvSpPr>
            <a:spLocks noGrp="1"/>
          </p:cNvSpPr>
          <p:nvPr>
            <p:ph type="body" sz="quarter" idx="14" hasCustomPrompt="1"/>
          </p:nvPr>
        </p:nvSpPr>
        <p:spPr>
          <a:xfrm>
            <a:off x="289322" y="802299"/>
            <a:ext cx="8564166" cy="576263"/>
          </a:xfrm>
          <a:prstGeom prst="rect">
            <a:avLst/>
          </a:prstGeom>
        </p:spPr>
        <p:txBody>
          <a:bodyPr/>
          <a:lstStyle>
            <a:lvl1pPr>
              <a:defRPr sz="1350" b="0">
                <a:solidFill>
                  <a:schemeClr val="bg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pPr lvl="0"/>
            <a:r>
              <a:rPr lang="en-US" dirty="0"/>
              <a:t>Subtitle</a:t>
            </a:r>
          </a:p>
        </p:txBody>
      </p:sp>
      <p:sp>
        <p:nvSpPr>
          <p:cNvPr id="6" name="Title 2">
            <a:extLst>
              <a:ext uri="{FF2B5EF4-FFF2-40B4-BE49-F238E27FC236}">
                <a16:creationId xmlns:a16="http://schemas.microsoft.com/office/drawing/2014/main" id="{A6323E3F-9150-4F6F-8C88-F81C3F5A7134}"/>
              </a:ext>
            </a:extLst>
          </p:cNvPr>
          <p:cNvSpPr>
            <a:spLocks noGrp="1"/>
          </p:cNvSpPr>
          <p:nvPr>
            <p:ph type="title" hasCustomPrompt="1"/>
          </p:nvPr>
        </p:nvSpPr>
        <p:spPr>
          <a:xfrm>
            <a:off x="288131" y="381001"/>
            <a:ext cx="8565356" cy="485775"/>
          </a:xfrm>
          <a:prstGeom prst="rect">
            <a:avLst/>
          </a:prstGeom>
        </p:spPr>
        <p:txBody>
          <a:bodyPr vert="horz"/>
          <a:lstStyle>
            <a:lvl1pPr>
              <a:defRPr sz="18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dirty="0"/>
              <a:t>Template - [type of slide]</a:t>
            </a:r>
          </a:p>
        </p:txBody>
      </p:sp>
      <p:sp>
        <p:nvSpPr>
          <p:cNvPr id="2" name="Footer Placeholder 5">
            <a:extLst>
              <a:ext uri="{FF2B5EF4-FFF2-40B4-BE49-F238E27FC236}">
                <a16:creationId xmlns:a16="http://schemas.microsoft.com/office/drawing/2014/main" id="{0AE24EED-ECF9-F8B6-E75D-D641EDC0DA15}"/>
              </a:ext>
            </a:extLst>
          </p:cNvPr>
          <p:cNvSpPr>
            <a:spLocks noGrp="1"/>
          </p:cNvSpPr>
          <p:nvPr>
            <p:ph type="ftr" sz="quarter" idx="3"/>
          </p:nvPr>
        </p:nvSpPr>
        <p:spPr>
          <a:xfrm>
            <a:off x="1739206" y="6460384"/>
            <a:ext cx="4385642" cy="240681"/>
          </a:xfrm>
          <a:prstGeom prst="rect">
            <a:avLst/>
          </a:prstGeom>
        </p:spPr>
        <p:txBody>
          <a:bodyPr vert="horz" lIns="91440" tIns="45720" rIns="91440" bIns="45720" rtlCol="0" anchor="ctr"/>
          <a:lstStyle>
            <a:lvl1pPr algn="l">
              <a:defRPr sz="750">
                <a:solidFill>
                  <a:schemeClr val="tx1">
                    <a:tint val="75000"/>
                  </a:schemeClr>
                </a:solidFill>
              </a:defRPr>
            </a:lvl1pPr>
          </a:lstStyle>
          <a:p>
            <a:r>
              <a:rPr lang="en-US" dirty="0"/>
              <a:t>Source:_______</a:t>
            </a:r>
          </a:p>
        </p:txBody>
      </p:sp>
    </p:spTree>
    <p:extLst>
      <p:ext uri="{BB962C8B-B14F-4D97-AF65-F5344CB8AC3E}">
        <p14:creationId xmlns:p14="http://schemas.microsoft.com/office/powerpoint/2010/main" val="946124832"/>
      </p:ext>
    </p:extLst>
  </p:cSld>
  <p:clrMapOvr>
    <a:masterClrMapping/>
  </p:clrMapOvr>
  <p:extLst>
    <p:ext uri="{DCECCB84-F9BA-43D5-87BE-67443E8EF086}">
      <p15:sldGuideLst xmlns:p15="http://schemas.microsoft.com/office/powerpoint/2012/main">
        <p15:guide id="1" pos="3840">
          <p15:clr>
            <a:srgbClr val="FBAE40"/>
          </p15:clr>
        </p15:guide>
        <p15:guide id="2" pos="3885">
          <p15:clr>
            <a:srgbClr val="FBAE40"/>
          </p15:clr>
        </p15:guide>
        <p15:guide id="3" pos="379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OK_conten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8919E17-A30C-1C10-86B5-32F0E9F3C71B}"/>
              </a:ext>
            </a:extLst>
          </p:cNvPr>
          <p:cNvGraphicFramePr>
            <a:graphicFrameLocks noChangeAspect="1"/>
          </p:cNvGraphicFramePr>
          <p:nvPr userDrawn="1">
            <p:custDataLst>
              <p:tags r:id="rId1"/>
            </p:custDataLst>
            <p:extLst>
              <p:ext uri="{D42A27DB-BD31-4B8C-83A1-F6EECF244321}">
                <p14:modId xmlns:p14="http://schemas.microsoft.com/office/powerpoint/2010/main" val="3946528837"/>
              </p:ext>
            </p:extLst>
          </p:nvPr>
        </p:nvGraphicFramePr>
        <p:xfrm>
          <a:off x="595" y="794"/>
          <a:ext cx="596" cy="794"/>
        </p:xfrm>
        <a:graphic>
          <a:graphicData uri="http://schemas.openxmlformats.org/presentationml/2006/ole">
            <mc:AlternateContent xmlns:mc="http://schemas.openxmlformats.org/markup-compatibility/2006">
              <mc:Choice xmlns:v="urn:schemas-microsoft-com:vml" Requires="v">
                <p:oleObj name="think-cell Slide" r:id="rId3" imgW="317" imgH="318" progId="TCLayout.ActiveDocument.1">
                  <p:embed/>
                </p:oleObj>
              </mc:Choice>
              <mc:Fallback>
                <p:oleObj name="think-cell Slide" r:id="rId3" imgW="317" imgH="318" progId="TCLayout.ActiveDocument.1">
                  <p:embed/>
                  <p:pic>
                    <p:nvPicPr>
                      <p:cNvPr id="3" name="Object 2" hidden="1">
                        <a:extLst>
                          <a:ext uri="{FF2B5EF4-FFF2-40B4-BE49-F238E27FC236}">
                            <a16:creationId xmlns:a16="http://schemas.microsoft.com/office/drawing/2014/main" id="{38919E17-A30C-1C10-86B5-32F0E9F3C71B}"/>
                          </a:ext>
                        </a:extLst>
                      </p:cNvPr>
                      <p:cNvPicPr/>
                      <p:nvPr/>
                    </p:nvPicPr>
                    <p:blipFill>
                      <a:blip r:embed="rId4"/>
                      <a:stretch>
                        <a:fillRect/>
                      </a:stretch>
                    </p:blipFill>
                    <p:spPr>
                      <a:xfrm>
                        <a:off x="595" y="794"/>
                        <a:ext cx="596" cy="794"/>
                      </a:xfrm>
                      <a:prstGeom prst="rect">
                        <a:avLst/>
                      </a:prstGeom>
                    </p:spPr>
                  </p:pic>
                </p:oleObj>
              </mc:Fallback>
            </mc:AlternateContent>
          </a:graphicData>
        </a:graphic>
      </p:graphicFrame>
      <p:sp>
        <p:nvSpPr>
          <p:cNvPr id="5" name="Text Placeholder 6">
            <a:extLst>
              <a:ext uri="{FF2B5EF4-FFF2-40B4-BE49-F238E27FC236}">
                <a16:creationId xmlns:a16="http://schemas.microsoft.com/office/drawing/2014/main" id="{4D1BC210-4595-4FCE-91B3-FF9F214DD640}"/>
              </a:ext>
            </a:extLst>
          </p:cNvPr>
          <p:cNvSpPr>
            <a:spLocks noGrp="1"/>
          </p:cNvSpPr>
          <p:nvPr>
            <p:ph type="body" sz="quarter" idx="14" hasCustomPrompt="1"/>
          </p:nvPr>
        </p:nvSpPr>
        <p:spPr>
          <a:xfrm>
            <a:off x="289322" y="802299"/>
            <a:ext cx="8564166" cy="576263"/>
          </a:xfrm>
          <a:prstGeom prst="rect">
            <a:avLst/>
          </a:prstGeom>
        </p:spPr>
        <p:txBody>
          <a:bodyPr/>
          <a:lstStyle>
            <a:lvl1pPr>
              <a:defRPr sz="1350" b="0">
                <a:solidFill>
                  <a:schemeClr val="bg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pPr lvl="0"/>
            <a:r>
              <a:rPr lang="en-US" dirty="0"/>
              <a:t>Subtitle</a:t>
            </a:r>
          </a:p>
        </p:txBody>
      </p:sp>
      <p:sp>
        <p:nvSpPr>
          <p:cNvPr id="6" name="Title 2">
            <a:extLst>
              <a:ext uri="{FF2B5EF4-FFF2-40B4-BE49-F238E27FC236}">
                <a16:creationId xmlns:a16="http://schemas.microsoft.com/office/drawing/2014/main" id="{A6323E3F-9150-4F6F-8C88-F81C3F5A7134}"/>
              </a:ext>
            </a:extLst>
          </p:cNvPr>
          <p:cNvSpPr>
            <a:spLocks noGrp="1"/>
          </p:cNvSpPr>
          <p:nvPr>
            <p:ph type="title" hasCustomPrompt="1"/>
          </p:nvPr>
        </p:nvSpPr>
        <p:spPr>
          <a:xfrm>
            <a:off x="288131" y="381001"/>
            <a:ext cx="8565356" cy="485775"/>
          </a:xfrm>
          <a:prstGeom prst="rect">
            <a:avLst/>
          </a:prstGeom>
        </p:spPr>
        <p:txBody>
          <a:bodyPr vert="horz"/>
          <a:lstStyle>
            <a:lvl1pPr>
              <a:defRPr sz="18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stStyle>
          <a:p>
            <a:r>
              <a:rPr lang="en-US" dirty="0"/>
              <a:t>Template - [type of slide]</a:t>
            </a:r>
          </a:p>
        </p:txBody>
      </p:sp>
      <p:sp>
        <p:nvSpPr>
          <p:cNvPr id="7" name="Marcador de texto 6">
            <a:extLst>
              <a:ext uri="{FF2B5EF4-FFF2-40B4-BE49-F238E27FC236}">
                <a16:creationId xmlns:a16="http://schemas.microsoft.com/office/drawing/2014/main" id="{DBA6997E-A205-56C9-2D6E-F0AEED93B268}"/>
              </a:ext>
            </a:extLst>
          </p:cNvPr>
          <p:cNvSpPr>
            <a:spLocks noGrp="1"/>
          </p:cNvSpPr>
          <p:nvPr>
            <p:ph type="body" sz="quarter" idx="15"/>
          </p:nvPr>
        </p:nvSpPr>
        <p:spPr>
          <a:xfrm>
            <a:off x="278606" y="1520825"/>
            <a:ext cx="8586788" cy="4787900"/>
          </a:xfrm>
        </p:spPr>
        <p:txBody>
          <a:bodyPr/>
          <a:lstStyle>
            <a:lvl1pPr>
              <a:defRPr sz="135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1pPr>
            <a:lvl2pPr>
              <a:defRPr sz="135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2pPr>
            <a:lvl3pPr>
              <a:defRPr sz="135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3pPr>
            <a:lvl4pPr>
              <a:defRPr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4pPr>
            <a:lvl5pPr>
              <a:defRPr sz="120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8" name="Footer Placeholder 5">
            <a:extLst>
              <a:ext uri="{FF2B5EF4-FFF2-40B4-BE49-F238E27FC236}">
                <a16:creationId xmlns:a16="http://schemas.microsoft.com/office/drawing/2014/main" id="{F928C5C6-FF4B-B5D0-4EE6-2D88C88132CA}"/>
              </a:ext>
            </a:extLst>
          </p:cNvPr>
          <p:cNvSpPr>
            <a:spLocks noGrp="1"/>
          </p:cNvSpPr>
          <p:nvPr>
            <p:ph type="ftr" sz="quarter" idx="3"/>
          </p:nvPr>
        </p:nvSpPr>
        <p:spPr>
          <a:xfrm>
            <a:off x="1739206" y="6460384"/>
            <a:ext cx="4385642" cy="240681"/>
          </a:xfrm>
          <a:prstGeom prst="rect">
            <a:avLst/>
          </a:prstGeom>
        </p:spPr>
        <p:txBody>
          <a:bodyPr vert="horz" lIns="91440" tIns="45720" rIns="91440" bIns="45720" rtlCol="0" anchor="ctr"/>
          <a:lstStyle>
            <a:lvl1pPr algn="l">
              <a:defRPr sz="788">
                <a:solidFill>
                  <a:schemeClr val="tx1">
                    <a:tint val="75000"/>
                  </a:schemeClr>
                </a:solidFill>
              </a:defRPr>
            </a:lvl1pPr>
          </a:lstStyle>
          <a:p>
            <a:r>
              <a:rPr lang="en-US"/>
              <a:t>Source:_______</a:t>
            </a:r>
            <a:endParaRPr lang="en-US" dirty="0"/>
          </a:p>
        </p:txBody>
      </p:sp>
    </p:spTree>
    <p:extLst>
      <p:ext uri="{BB962C8B-B14F-4D97-AF65-F5344CB8AC3E}">
        <p14:creationId xmlns:p14="http://schemas.microsoft.com/office/powerpoint/2010/main" val="909360598"/>
      </p:ext>
    </p:extLst>
  </p:cSld>
  <p:clrMapOvr>
    <a:masterClrMapping/>
  </p:clrMapOvr>
  <p:extLst>
    <p:ext uri="{DCECCB84-F9BA-43D5-87BE-67443E8EF086}">
      <p15:sldGuideLst xmlns:p15="http://schemas.microsoft.com/office/powerpoint/2012/main">
        <p15:guide id="1" pos="3840">
          <p15:clr>
            <a:srgbClr val="FBAE40"/>
          </p15:clr>
        </p15:guide>
        <p15:guide id="2" pos="3885">
          <p15:clr>
            <a:srgbClr val="FBAE40"/>
          </p15:clr>
        </p15:guide>
        <p15:guide id="3" pos="379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4/6/2026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4/6/2026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4/6/2026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4/6/2026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4/6/2026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4/6/2026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4.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5.xml"/><Relationship Id="rId5" Type="http://schemas.openxmlformats.org/officeDocument/2006/relationships/image" Target="../media/image4.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2">
            <a:extLst>
              <a:ext uri="{FF2B5EF4-FFF2-40B4-BE49-F238E27FC236}">
                <a16:creationId xmlns:a16="http://schemas.microsoft.com/office/drawing/2014/main" id="{883DCCAA-77AD-BDC8-B6B9-E6EDAC8113DE}"/>
              </a:ext>
            </a:extLst>
          </p:cNvPr>
          <p:cNvGrpSpPr>
            <a:grpSpLocks/>
          </p:cNvGrpSpPr>
          <p:nvPr/>
        </p:nvGrpSpPr>
        <p:grpSpPr bwMode="auto">
          <a:xfrm>
            <a:off x="6938963" y="857250"/>
            <a:ext cx="2205037" cy="5143500"/>
            <a:chOff x="0" y="0"/>
            <a:chExt cx="1491723" cy="3479800"/>
          </a:xfrm>
        </p:grpSpPr>
        <p:sp>
          <p:nvSpPr>
            <p:cNvPr id="14341" name="Freeform 3">
              <a:extLst>
                <a:ext uri="{FF2B5EF4-FFF2-40B4-BE49-F238E27FC236}">
                  <a16:creationId xmlns:a16="http://schemas.microsoft.com/office/drawing/2014/main" id="{9F2C7281-01A8-F3AD-EA3E-EB3857B24C1D}"/>
                </a:ext>
              </a:extLst>
            </p:cNvPr>
            <p:cNvSpPr>
              <a:spLocks/>
            </p:cNvSpPr>
            <p:nvPr/>
          </p:nvSpPr>
          <p:spPr bwMode="auto">
            <a:xfrm>
              <a:off x="0" y="0"/>
              <a:ext cx="1491723" cy="3479800"/>
            </a:xfrm>
            <a:custGeom>
              <a:avLst/>
              <a:gdLst>
                <a:gd name="T0" fmla="*/ 0 w 1491723"/>
                <a:gd name="T1" fmla="*/ 0 h 3479800"/>
                <a:gd name="T2" fmla="*/ 1491723 w 1491723"/>
                <a:gd name="T3" fmla="*/ 0 h 3479800"/>
                <a:gd name="T4" fmla="*/ 1491723 w 1491723"/>
                <a:gd name="T5" fmla="*/ 3479800 h 3479800"/>
                <a:gd name="T6" fmla="*/ 0 w 1491723"/>
                <a:gd name="T7" fmla="*/ 3479800 h 3479800"/>
                <a:gd name="T8" fmla="*/ 0 w 1491723"/>
                <a:gd name="T9" fmla="*/ 0 h 34798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91723" h="3479800">
                  <a:moveTo>
                    <a:pt x="0" y="0"/>
                  </a:moveTo>
                  <a:lnTo>
                    <a:pt x="1491723" y="0"/>
                  </a:lnTo>
                  <a:lnTo>
                    <a:pt x="1491723" y="3479800"/>
                  </a:lnTo>
                  <a:lnTo>
                    <a:pt x="0" y="3479800"/>
                  </a:lnTo>
                  <a:lnTo>
                    <a:pt x="0" y="0"/>
                  </a:lnTo>
                  <a:close/>
                </a:path>
              </a:pathLst>
            </a:custGeom>
            <a:solidFill>
              <a:srgbClr val="E1562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4338" name="Freeform 5">
            <a:extLst>
              <a:ext uri="{FF2B5EF4-FFF2-40B4-BE49-F238E27FC236}">
                <a16:creationId xmlns:a16="http://schemas.microsoft.com/office/drawing/2014/main" id="{8A9FA4A3-1CED-8752-C8A7-BE920C07DBDD}"/>
              </a:ext>
            </a:extLst>
          </p:cNvPr>
          <p:cNvSpPr>
            <a:spLocks/>
          </p:cNvSpPr>
          <p:nvPr/>
        </p:nvSpPr>
        <p:spPr bwMode="auto">
          <a:xfrm>
            <a:off x="381000" y="4102100"/>
            <a:ext cx="3060700" cy="1654175"/>
          </a:xfrm>
          <a:custGeom>
            <a:avLst/>
            <a:gdLst>
              <a:gd name="T0" fmla="*/ 0 w 4710705"/>
              <a:gd name="T1" fmla="*/ 0 h 2296469"/>
              <a:gd name="T2" fmla="*/ 3060700 w 4710705"/>
              <a:gd name="T3" fmla="*/ 0 h 2296469"/>
              <a:gd name="T4" fmla="*/ 3060700 w 4710705"/>
              <a:gd name="T5" fmla="*/ 1654175 h 2296469"/>
              <a:gd name="T6" fmla="*/ 0 w 4710705"/>
              <a:gd name="T7" fmla="*/ 1654175 h 2296469"/>
              <a:gd name="T8" fmla="*/ 0 w 4710705"/>
              <a:gd name="T9" fmla="*/ 0 h 2296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710705" h="2296469">
                <a:moveTo>
                  <a:pt x="0" y="0"/>
                </a:moveTo>
                <a:lnTo>
                  <a:pt x="4710705" y="0"/>
                </a:lnTo>
                <a:lnTo>
                  <a:pt x="4710705" y="2296469"/>
                </a:lnTo>
                <a:lnTo>
                  <a:pt x="0" y="2296469"/>
                </a:lnTo>
                <a:lnTo>
                  <a:pt x="0" y="0"/>
                </a:lnTo>
                <a:close/>
              </a:path>
            </a:pathLst>
          </a:cu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39" name="TextBox 6">
            <a:extLst>
              <a:ext uri="{FF2B5EF4-FFF2-40B4-BE49-F238E27FC236}">
                <a16:creationId xmlns:a16="http://schemas.microsoft.com/office/drawing/2014/main" id="{FC649C8E-11A7-68F9-8AC2-D68E285C72DE}"/>
              </a:ext>
            </a:extLst>
          </p:cNvPr>
          <p:cNvSpPr txBox="1">
            <a:spLocks noChangeArrowheads="1"/>
          </p:cNvSpPr>
          <p:nvPr/>
        </p:nvSpPr>
        <p:spPr bwMode="auto">
          <a:xfrm>
            <a:off x="415925" y="0"/>
            <a:ext cx="524889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3000" dirty="0">
              <a:solidFill>
                <a:srgbClr val="143356"/>
              </a:solidFill>
              <a:latin typeface="Helvetica Condensed" pitchFamily="2" charset="0"/>
            </a:endParaRPr>
          </a:p>
          <a:p>
            <a:pPr>
              <a:spcBef>
                <a:spcPct val="0"/>
              </a:spcBef>
              <a:buFontTx/>
              <a:buNone/>
            </a:pPr>
            <a:r>
              <a:rPr lang="en-US" b="1" dirty="0" err="1">
                <a:latin typeface="+mj-lt"/>
              </a:rPr>
              <a:t>ConnectEd</a:t>
            </a:r>
            <a:r>
              <a:rPr lang="en-US" b="1" dirty="0">
                <a:latin typeface="+mj-lt"/>
              </a:rPr>
              <a:t> to Lead:  Reflecting on the AACTE 2026 Conference and Beyond</a:t>
            </a:r>
          </a:p>
          <a:p>
            <a:pPr>
              <a:spcBef>
                <a:spcPct val="0"/>
              </a:spcBef>
              <a:buFontTx/>
              <a:buNone/>
            </a:pPr>
            <a:endParaRPr lang="en-US" altLang="en-US" b="1" dirty="0">
              <a:latin typeface="+mj-lt"/>
            </a:endParaRPr>
          </a:p>
          <a:p>
            <a:pPr>
              <a:spcBef>
                <a:spcPct val="0"/>
              </a:spcBef>
              <a:buFontTx/>
              <a:buNone/>
            </a:pPr>
            <a:r>
              <a:rPr lang="en-US" altLang="en-US" sz="2800" b="1" dirty="0">
                <a:solidFill>
                  <a:srgbClr val="143356"/>
                </a:solidFill>
                <a:latin typeface="+mj-lt"/>
              </a:rPr>
              <a:t>March 30, 2026</a:t>
            </a:r>
          </a:p>
        </p:txBody>
      </p:sp>
      <p:pic>
        <p:nvPicPr>
          <p:cNvPr id="2" name="Picture 1">
            <a:extLst>
              <a:ext uri="{FF2B5EF4-FFF2-40B4-BE49-F238E27FC236}">
                <a16:creationId xmlns:a16="http://schemas.microsoft.com/office/drawing/2014/main" id="{D2B26305-B1B1-1941-6DEF-0F23214E3D03}"/>
              </a:ext>
            </a:extLst>
          </p:cNvPr>
          <p:cNvPicPr>
            <a:picLocks noChangeAspect="1"/>
          </p:cNvPicPr>
          <p:nvPr/>
        </p:nvPicPr>
        <p:blipFill>
          <a:blip r:embed="rId4"/>
          <a:stretch>
            <a:fillRect/>
          </a:stretch>
        </p:blipFill>
        <p:spPr>
          <a:xfrm>
            <a:off x="5272477" y="2433897"/>
            <a:ext cx="3332971" cy="21914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dirty="0"/>
              <a:t>Rebuilding the Educator Workforce: AACTE’s Federal Call to Action</a:t>
            </a:r>
          </a:p>
        </p:txBody>
      </p:sp>
      <p:sp>
        <p:nvSpPr>
          <p:cNvPr id="3" name="TextBox 2"/>
          <p:cNvSpPr txBox="1"/>
          <p:nvPr/>
        </p:nvSpPr>
        <p:spPr>
          <a:xfrm>
            <a:off x="1173296" y="1394619"/>
            <a:ext cx="8229600" cy="457200"/>
          </a:xfrm>
          <a:prstGeom prst="rect">
            <a:avLst/>
          </a:prstGeom>
          <a:noFill/>
        </p:spPr>
        <p:txBody>
          <a:bodyPr wrap="none">
            <a:spAutoFit/>
          </a:bodyPr>
          <a:lstStyle/>
          <a:p>
            <a:r>
              <a:rPr sz="1800" dirty="0"/>
              <a:t>A $2B+ Federal Strategy to Strengthen Teacher Preparation at Scale</a:t>
            </a:r>
          </a:p>
        </p:txBody>
      </p:sp>
      <p:graphicFrame>
        <p:nvGraphicFramePr>
          <p:cNvPr id="4" name="Table 3"/>
          <p:cNvGraphicFramePr>
            <a:graphicFrameLocks noGrp="1"/>
          </p:cNvGraphicFramePr>
          <p:nvPr>
            <p:extLst>
              <p:ext uri="{D42A27DB-BD31-4B8C-83A1-F6EECF244321}">
                <p14:modId xmlns:p14="http://schemas.microsoft.com/office/powerpoint/2010/main" val="3684924188"/>
              </p:ext>
            </p:extLst>
          </p:nvPr>
        </p:nvGraphicFramePr>
        <p:xfrm>
          <a:off x="457200" y="2434728"/>
          <a:ext cx="8229600" cy="338328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371600">
                <a:tc>
                  <a:txBody>
                    <a:bodyPr/>
                    <a:lstStyle/>
                    <a:p>
                      <a:r>
                        <a:rPr dirty="0"/>
                        <a:t>1. Federal Leadership &amp; Accountability</a:t>
                      </a:r>
                    </a:p>
                  </a:txBody>
                  <a:tcPr/>
                </a:tc>
                <a:tc>
                  <a:txBody>
                    <a:bodyPr/>
                    <a:lstStyle/>
                    <a:p>
                      <a:r>
                        <a:t>2. Investment, Innovation &amp; Sustainability</a:t>
                      </a:r>
                    </a:p>
                  </a:txBody>
                  <a:tcPr/>
                </a:tc>
                <a:tc>
                  <a:txBody>
                    <a:bodyPr/>
                    <a:lstStyle/>
                    <a:p>
                      <a:endParaRPr/>
                    </a:p>
                  </a:txBody>
                  <a:tcPr/>
                </a:tc>
                <a:tc>
                  <a:txBody>
                    <a:bodyPr/>
                    <a:lstStyle/>
                    <a:p>
                      <a:endParaRPr/>
                    </a:p>
                  </a:txBody>
                  <a:tcPr/>
                </a:tc>
                <a:extLst>
                  <a:ext uri="{0D108BD9-81ED-4DB2-BD59-A6C34878D82A}">
                    <a16:rowId xmlns:a16="http://schemas.microsoft.com/office/drawing/2014/main" val="10000"/>
                  </a:ext>
                </a:extLst>
              </a:tr>
              <a:tr h="1371600">
                <a:tc>
                  <a:txBody>
                    <a:bodyPr/>
                    <a:lstStyle/>
                    <a:p>
                      <a:r>
                        <a:rPr dirty="0"/>
                        <a:t>National coordination</a:t>
                      </a:r>
                    </a:p>
                    <a:p>
                      <a:r>
                        <a:rPr dirty="0"/>
                        <a:t>Office of Educator Workforce</a:t>
                      </a:r>
                    </a:p>
                    <a:p>
                      <a:r>
                        <a:rPr dirty="0"/>
                        <a:t>Outcomes-based accountability</a:t>
                      </a:r>
                    </a:p>
                  </a:txBody>
                  <a:tcPr/>
                </a:tc>
                <a:tc>
                  <a:txBody>
                    <a:bodyPr/>
                    <a:lstStyle/>
                    <a:p>
                      <a:r>
                        <a:rPr dirty="0"/>
                        <a:t>~$2B+ investment</a:t>
                      </a:r>
                    </a:p>
                    <a:p>
                      <a:r>
                        <a:rPr lang="en-US" dirty="0"/>
                        <a:t>Teacher </a:t>
                      </a:r>
                      <a:r>
                        <a:rPr dirty="0"/>
                        <a:t>Residencies, clinical models, AI</a:t>
                      </a:r>
                      <a:r>
                        <a:rPr lang="en-US" dirty="0"/>
                        <a:t>-powered teacher tools need</a:t>
                      </a:r>
                      <a:endParaRPr dirty="0"/>
                    </a:p>
                    <a:p>
                      <a:r>
                        <a:rPr lang="en-US" dirty="0"/>
                        <a:t>s</a:t>
                      </a:r>
                      <a:r>
                        <a:rPr dirty="0"/>
                        <a:t>ustained funding</a:t>
                      </a:r>
                    </a:p>
                  </a:txBody>
                  <a:tcPr/>
                </a:tc>
                <a:tc>
                  <a:txBody>
                    <a:bodyPr/>
                    <a:lstStyle/>
                    <a:p>
                      <a:endParaRPr/>
                    </a:p>
                  </a:txBody>
                  <a:tcPr/>
                </a:tc>
                <a:tc>
                  <a:txBody>
                    <a:bodyPr/>
                    <a:lstStyle/>
                    <a:p>
                      <a:endParaRPr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dirty="0"/>
              <a:t>Rebuilding the Educator Workforce: AACTE’s Federal Call to Action</a:t>
            </a:r>
          </a:p>
        </p:txBody>
      </p:sp>
      <p:sp>
        <p:nvSpPr>
          <p:cNvPr id="3" name="TextBox 2"/>
          <p:cNvSpPr txBox="1"/>
          <p:nvPr/>
        </p:nvSpPr>
        <p:spPr>
          <a:xfrm>
            <a:off x="1470752" y="1417638"/>
            <a:ext cx="8229600" cy="457200"/>
          </a:xfrm>
          <a:prstGeom prst="rect">
            <a:avLst/>
          </a:prstGeom>
          <a:noFill/>
        </p:spPr>
        <p:txBody>
          <a:bodyPr wrap="none">
            <a:spAutoFit/>
          </a:bodyPr>
          <a:lstStyle/>
          <a:p>
            <a:r>
              <a:rPr sz="1800"/>
              <a:t>A $2B+ Federal Strategy to Strengthen Teacher Preparation at Scale</a:t>
            </a:r>
          </a:p>
        </p:txBody>
      </p:sp>
      <p:graphicFrame>
        <p:nvGraphicFramePr>
          <p:cNvPr id="4" name="Table 3"/>
          <p:cNvGraphicFramePr>
            <a:graphicFrameLocks noGrp="1"/>
          </p:cNvGraphicFramePr>
          <p:nvPr>
            <p:extLst>
              <p:ext uri="{D42A27DB-BD31-4B8C-83A1-F6EECF244321}">
                <p14:modId xmlns:p14="http://schemas.microsoft.com/office/powerpoint/2010/main" val="2705030242"/>
              </p:ext>
            </p:extLst>
          </p:nvPr>
        </p:nvGraphicFramePr>
        <p:xfrm>
          <a:off x="457200" y="2256254"/>
          <a:ext cx="8229600" cy="31089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371600">
                <a:tc>
                  <a:txBody>
                    <a:bodyPr/>
                    <a:lstStyle/>
                    <a:p>
                      <a:r>
                        <a:rPr dirty="0"/>
                        <a:t>1. Federal Leadership &amp; Accountability</a:t>
                      </a:r>
                    </a:p>
                  </a:txBody>
                  <a:tcPr/>
                </a:tc>
                <a:tc>
                  <a:txBody>
                    <a:bodyPr/>
                    <a:lstStyle/>
                    <a:p>
                      <a:r>
                        <a:t>2. Investment, Innovation &amp; Sustainability</a:t>
                      </a:r>
                    </a:p>
                  </a:txBody>
                  <a:tcPr/>
                </a:tc>
                <a:tc>
                  <a:txBody>
                    <a:bodyPr/>
                    <a:lstStyle/>
                    <a:p>
                      <a:r>
                        <a:t>3. Affordability &amp; Access</a:t>
                      </a:r>
                    </a:p>
                  </a:txBody>
                  <a:tcPr/>
                </a:tc>
                <a:tc>
                  <a:txBody>
                    <a:bodyPr/>
                    <a:lstStyle/>
                    <a:p>
                      <a:endParaRPr/>
                    </a:p>
                  </a:txBody>
                  <a:tcPr/>
                </a:tc>
                <a:extLst>
                  <a:ext uri="{0D108BD9-81ED-4DB2-BD59-A6C34878D82A}">
                    <a16:rowId xmlns:a16="http://schemas.microsoft.com/office/drawing/2014/main" val="10000"/>
                  </a:ext>
                </a:extLst>
              </a:tr>
              <a:tr h="1371600">
                <a:tc>
                  <a:txBody>
                    <a:bodyPr/>
                    <a:lstStyle/>
                    <a:p>
                      <a:r>
                        <a:t>National coordination</a:t>
                      </a:r>
                    </a:p>
                    <a:p>
                      <a:r>
                        <a:t>Office of Educator Workforce</a:t>
                      </a:r>
                    </a:p>
                    <a:p>
                      <a:r>
                        <a:t>Outcomes-based accountability</a:t>
                      </a:r>
                    </a:p>
                  </a:txBody>
                  <a:tcPr/>
                </a:tc>
                <a:tc>
                  <a:txBody>
                    <a:bodyPr/>
                    <a:lstStyle/>
                    <a:p>
                      <a:r>
                        <a:t>~$2B+ investment</a:t>
                      </a:r>
                    </a:p>
                    <a:p>
                      <a:r>
                        <a:t>Residencies, clinical models, AI</a:t>
                      </a:r>
                    </a:p>
                    <a:p>
                      <a:r>
                        <a:t>Sustained funding</a:t>
                      </a:r>
                    </a:p>
                  </a:txBody>
                  <a:tcPr/>
                </a:tc>
                <a:tc>
                  <a:txBody>
                    <a:bodyPr/>
                    <a:lstStyle/>
                    <a:p>
                      <a:r>
                        <a:rPr lang="en-US" dirty="0"/>
                        <a:t>-</a:t>
                      </a:r>
                      <a:r>
                        <a:rPr dirty="0"/>
                        <a:t>Reduce cost barriers</a:t>
                      </a:r>
                      <a:r>
                        <a:rPr lang="en-US" dirty="0"/>
                        <a:t> via</a:t>
                      </a:r>
                      <a:endParaRPr dirty="0"/>
                    </a:p>
                    <a:p>
                      <a:r>
                        <a:rPr lang="en-US" dirty="0"/>
                        <a:t>s</a:t>
                      </a:r>
                      <a:r>
                        <a:rPr dirty="0"/>
                        <a:t>cholarships &amp; stipends</a:t>
                      </a:r>
                      <a:r>
                        <a:rPr lang="en-US" dirty="0"/>
                        <a:t> like in medicine</a:t>
                      </a:r>
                      <a:endParaRPr dirty="0"/>
                    </a:p>
                    <a:p>
                      <a:r>
                        <a:rPr lang="en-US" dirty="0"/>
                        <a:t>-</a:t>
                      </a:r>
                      <a:r>
                        <a:rPr dirty="0"/>
                        <a:t>Diversify pipeline</a:t>
                      </a:r>
                    </a:p>
                  </a:txBody>
                  <a:tcPr/>
                </a:tc>
                <a:tc>
                  <a:txBody>
                    <a:bodyPr/>
                    <a:lstStyle/>
                    <a:p>
                      <a:endParaRPr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dirty="0"/>
              <a:t>Rebuilding the Educator Workforce: AACTE’s Federal Call to Action</a:t>
            </a:r>
          </a:p>
        </p:txBody>
      </p:sp>
      <p:sp>
        <p:nvSpPr>
          <p:cNvPr id="3" name="TextBox 2"/>
          <p:cNvSpPr txBox="1"/>
          <p:nvPr/>
        </p:nvSpPr>
        <p:spPr>
          <a:xfrm>
            <a:off x="1525836" y="1571006"/>
            <a:ext cx="8229600" cy="457200"/>
          </a:xfrm>
          <a:prstGeom prst="rect">
            <a:avLst/>
          </a:prstGeom>
          <a:noFill/>
        </p:spPr>
        <p:txBody>
          <a:bodyPr wrap="none">
            <a:spAutoFit/>
          </a:bodyPr>
          <a:lstStyle/>
          <a:p>
            <a:r>
              <a:rPr sz="1800"/>
              <a:t>A $2B+ Federal Strategy to Strengthen Teacher Preparation at Scale</a:t>
            </a:r>
          </a:p>
        </p:txBody>
      </p:sp>
      <p:graphicFrame>
        <p:nvGraphicFramePr>
          <p:cNvPr id="4" name="Table 3"/>
          <p:cNvGraphicFramePr>
            <a:graphicFrameLocks noGrp="1"/>
          </p:cNvGraphicFramePr>
          <p:nvPr>
            <p:extLst>
              <p:ext uri="{D42A27DB-BD31-4B8C-83A1-F6EECF244321}">
                <p14:modId xmlns:p14="http://schemas.microsoft.com/office/powerpoint/2010/main" val="4075126038"/>
              </p:ext>
            </p:extLst>
          </p:nvPr>
        </p:nvGraphicFramePr>
        <p:xfrm>
          <a:off x="457200" y="2313542"/>
          <a:ext cx="8229600" cy="36576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371600">
                <a:tc>
                  <a:txBody>
                    <a:bodyPr/>
                    <a:lstStyle/>
                    <a:p>
                      <a:r>
                        <a:rPr dirty="0"/>
                        <a:t>1. Federal Leadership &amp; Accountability</a:t>
                      </a:r>
                    </a:p>
                  </a:txBody>
                  <a:tcPr/>
                </a:tc>
                <a:tc>
                  <a:txBody>
                    <a:bodyPr/>
                    <a:lstStyle/>
                    <a:p>
                      <a:r>
                        <a:t>2. Investment, Innovation &amp; Sustainability</a:t>
                      </a:r>
                    </a:p>
                  </a:txBody>
                  <a:tcPr/>
                </a:tc>
                <a:tc>
                  <a:txBody>
                    <a:bodyPr/>
                    <a:lstStyle/>
                    <a:p>
                      <a:r>
                        <a:t>3. Affordability &amp; Access</a:t>
                      </a:r>
                    </a:p>
                  </a:txBody>
                  <a:tcPr/>
                </a:tc>
                <a:tc>
                  <a:txBody>
                    <a:bodyPr/>
                    <a:lstStyle/>
                    <a:p>
                      <a:r>
                        <a:rPr dirty="0"/>
                        <a:t>4. Research, Evidence &amp; Future Readiness</a:t>
                      </a:r>
                    </a:p>
                  </a:txBody>
                  <a:tcPr/>
                </a:tc>
                <a:extLst>
                  <a:ext uri="{0D108BD9-81ED-4DB2-BD59-A6C34878D82A}">
                    <a16:rowId xmlns:a16="http://schemas.microsoft.com/office/drawing/2014/main" val="10000"/>
                  </a:ext>
                </a:extLst>
              </a:tr>
              <a:tr h="1371600">
                <a:tc>
                  <a:txBody>
                    <a:bodyPr/>
                    <a:lstStyle/>
                    <a:p>
                      <a:r>
                        <a:t>National coordination</a:t>
                      </a:r>
                    </a:p>
                    <a:p>
                      <a:r>
                        <a:t>Office of Educator Workforce</a:t>
                      </a:r>
                    </a:p>
                    <a:p>
                      <a:r>
                        <a:t>Outcomes-based accountability</a:t>
                      </a:r>
                    </a:p>
                  </a:txBody>
                  <a:tcPr/>
                </a:tc>
                <a:tc>
                  <a:txBody>
                    <a:bodyPr/>
                    <a:lstStyle/>
                    <a:p>
                      <a:r>
                        <a:t>~$2B+ investment</a:t>
                      </a:r>
                    </a:p>
                    <a:p>
                      <a:r>
                        <a:t>Residencies, clinical models, AI</a:t>
                      </a:r>
                    </a:p>
                    <a:p>
                      <a:r>
                        <a:t>Sustained funding</a:t>
                      </a:r>
                    </a:p>
                  </a:txBody>
                  <a:tcPr/>
                </a:tc>
                <a:tc>
                  <a:txBody>
                    <a:bodyPr/>
                    <a:lstStyle/>
                    <a:p>
                      <a:r>
                        <a:rPr lang="en-US" dirty="0"/>
                        <a:t>-</a:t>
                      </a:r>
                      <a:r>
                        <a:rPr dirty="0"/>
                        <a:t>Reduce cost barriers</a:t>
                      </a:r>
                      <a:r>
                        <a:rPr lang="en-US" dirty="0"/>
                        <a:t> via</a:t>
                      </a:r>
                      <a:endParaRPr dirty="0"/>
                    </a:p>
                    <a:p>
                      <a:r>
                        <a:rPr lang="en-US" dirty="0"/>
                        <a:t>s</a:t>
                      </a:r>
                      <a:r>
                        <a:rPr dirty="0"/>
                        <a:t>cholarships &amp; stipends</a:t>
                      </a:r>
                      <a:r>
                        <a:rPr lang="en-US" dirty="0"/>
                        <a:t> (</a:t>
                      </a:r>
                      <a:r>
                        <a:rPr lang="en-US" dirty="0" err="1"/>
                        <a:t>e.g.,childcare</a:t>
                      </a:r>
                      <a:r>
                        <a:rPr lang="en-US" dirty="0"/>
                        <a:t> vouchers, revisit Teach Grant)</a:t>
                      </a:r>
                      <a:endParaRPr dirty="0"/>
                    </a:p>
                    <a:p>
                      <a:r>
                        <a:rPr lang="en-US" dirty="0"/>
                        <a:t>-</a:t>
                      </a:r>
                      <a:r>
                        <a:rPr dirty="0"/>
                        <a:t>Diversify pipeline</a:t>
                      </a:r>
                    </a:p>
                  </a:txBody>
                  <a:tcPr/>
                </a:tc>
                <a:tc>
                  <a:txBody>
                    <a:bodyPr/>
                    <a:lstStyle/>
                    <a:p>
                      <a:r>
                        <a:rPr lang="en-US" dirty="0"/>
                        <a:t>-</a:t>
                      </a:r>
                      <a:r>
                        <a:rPr dirty="0"/>
                        <a:t>National data system</a:t>
                      </a:r>
                    </a:p>
                    <a:p>
                      <a:r>
                        <a:rPr lang="en-US" dirty="0"/>
                        <a:t>-</a:t>
                      </a:r>
                      <a:r>
                        <a:rPr dirty="0"/>
                        <a:t>Research center</a:t>
                      </a:r>
                    </a:p>
                    <a:p>
                      <a:r>
                        <a:rPr lang="en-US" dirty="0"/>
                        <a:t>-</a:t>
                      </a:r>
                      <a:r>
                        <a:rPr dirty="0"/>
                        <a:t>Future-focused innovation</a:t>
                      </a:r>
                    </a:p>
                  </a:txBody>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7AD78-0A67-1BCA-86F7-667E8BB8B6D4}"/>
            </a:ext>
          </a:extLst>
        </p:cNvPr>
        <p:cNvGrpSpPr/>
        <p:nvPr/>
      </p:nvGrpSpPr>
      <p:grpSpPr>
        <a:xfrm>
          <a:off x="0" y="0"/>
          <a:ext cx="0" cy="0"/>
          <a:chOff x="0" y="0"/>
          <a:chExt cx="0" cy="0"/>
        </a:xfrm>
      </p:grpSpPr>
      <p:grpSp>
        <p:nvGrpSpPr>
          <p:cNvPr id="5122" name="Group 11">
            <a:extLst>
              <a:ext uri="{FF2B5EF4-FFF2-40B4-BE49-F238E27FC236}">
                <a16:creationId xmlns:a16="http://schemas.microsoft.com/office/drawing/2014/main" id="{7BB086E5-5282-85D8-7E24-1B034856C59F}"/>
              </a:ext>
              <a:ext uri="{C183D7F6-B498-43B3-948B-1728B52AA6E4}">
                <adec:decorative xmlns:adec="http://schemas.microsoft.com/office/drawing/2017/decorative" val="1"/>
              </a:ext>
            </a:extLst>
          </p:cNvPr>
          <p:cNvGrpSpPr>
            <a:grpSpLocks noGrp="1" noUngrp="1" noRot="1" noChangeAspect="1" noMove="1" noResize="1"/>
          </p:cNvGrpSpPr>
          <p:nvPr/>
        </p:nvGrpSpPr>
        <p:grpSpPr bwMode="auto">
          <a:xfrm>
            <a:off x="-3572" y="857250"/>
            <a:ext cx="9147572" cy="5144691"/>
            <a:chOff x="-4668" y="0"/>
            <a:chExt cx="12196668" cy="6859228"/>
          </a:xfrm>
        </p:grpSpPr>
        <p:sp>
          <p:nvSpPr>
            <p:cNvPr id="13" name="Rectangle 12" descr="&quot;&quot;">
              <a:extLst>
                <a:ext uri="{FF2B5EF4-FFF2-40B4-BE49-F238E27FC236}">
                  <a16:creationId xmlns:a16="http://schemas.microsoft.com/office/drawing/2014/main" id="{5B447414-7F95-663D-8FF8-5B5D9A7789DA}"/>
                </a:ext>
              </a:extLst>
            </p:cNvPr>
            <p:cNvSpPr/>
            <p:nvPr/>
          </p:nvSpPr>
          <p:spPr>
            <a:xfrm rot="10800000">
              <a:off x="-4668" y="0"/>
              <a:ext cx="12196668" cy="6859228"/>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Aptos" panose="02110004020202020204"/>
              </a:endParaRPr>
            </a:p>
          </p:txBody>
        </p:sp>
        <p:sp>
          <p:nvSpPr>
            <p:cNvPr id="14" name="Rectangle 13">
              <a:extLst>
                <a:ext uri="{FF2B5EF4-FFF2-40B4-BE49-F238E27FC236}">
                  <a16:creationId xmlns:a16="http://schemas.microsoft.com/office/drawing/2014/main" id="{AE9C9CD8-3856-30A4-C63A-DF440571515B}"/>
                </a:ext>
              </a:extLst>
            </p:cNvPr>
            <p:cNvSpPr/>
            <p:nvPr/>
          </p:nvSpPr>
          <p:spPr>
            <a:xfrm>
              <a:off x="-4668" y="4844400"/>
              <a:ext cx="10565988" cy="2014828"/>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Aptos" panose="02110004020202020204"/>
              </a:endParaRPr>
            </a:p>
          </p:txBody>
        </p:sp>
        <p:sp>
          <p:nvSpPr>
            <p:cNvPr id="16" name="Rectangle 15" descr="&quot;&quot;">
              <a:extLst>
                <a:ext uri="{FF2B5EF4-FFF2-40B4-BE49-F238E27FC236}">
                  <a16:creationId xmlns:a16="http://schemas.microsoft.com/office/drawing/2014/main" id="{0A826F44-DA9C-E3AA-4B5F-6530D1C5E4BD}"/>
                </a:ext>
              </a:extLst>
            </p:cNvPr>
            <p:cNvSpPr/>
            <p:nvPr/>
          </p:nvSpPr>
          <p:spPr>
            <a:xfrm rot="10800000">
              <a:off x="4105338" y="4851145"/>
              <a:ext cx="8086662" cy="2006495"/>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a:defRPr/>
              </a:pPr>
              <a:endParaRPr lang="en-US" sz="1350">
                <a:solidFill>
                  <a:prstClr val="white"/>
                </a:solidFill>
                <a:latin typeface="Aptos" panose="02110004020202020204"/>
              </a:endParaRPr>
            </a:p>
          </p:txBody>
        </p:sp>
      </p:grpSp>
      <p:sp>
        <p:nvSpPr>
          <p:cNvPr id="3" name="Content Placeholder 8">
            <a:extLst>
              <a:ext uri="{FF2B5EF4-FFF2-40B4-BE49-F238E27FC236}">
                <a16:creationId xmlns:a16="http://schemas.microsoft.com/office/drawing/2014/main" id="{897EFC31-468A-DC20-ED9F-D32E6E62740E}"/>
              </a:ext>
            </a:extLst>
          </p:cNvPr>
          <p:cNvSpPr txBox="1">
            <a:spLocks/>
          </p:cNvSpPr>
          <p:nvPr/>
        </p:nvSpPr>
        <p:spPr>
          <a:xfrm>
            <a:off x="697301" y="2065046"/>
            <a:ext cx="7745826" cy="3919547"/>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57175" indent="-257175">
              <a:spcAft>
                <a:spcPts val="900"/>
              </a:spcAft>
              <a:buFont typeface="Arial" panose="020B0604020202020204" pitchFamily="34" charset="0"/>
              <a:buChar char="•"/>
            </a:pPr>
            <a:endParaRPr lang="en-US" sz="2100" kern="0" dirty="0">
              <a:solidFill>
                <a:srgbClr val="1B3455"/>
              </a:solidFill>
              <a:latin typeface="Helvetica" panose="020B0604020202020204" pitchFamily="34" charset="0"/>
              <a:cs typeface="Helvetica" panose="020B0604020202020204" pitchFamily="34" charset="0"/>
            </a:endParaRPr>
          </a:p>
        </p:txBody>
      </p:sp>
      <p:sp>
        <p:nvSpPr>
          <p:cNvPr id="5" name="Content Placeholder 8">
            <a:extLst>
              <a:ext uri="{FF2B5EF4-FFF2-40B4-BE49-F238E27FC236}">
                <a16:creationId xmlns:a16="http://schemas.microsoft.com/office/drawing/2014/main" id="{842D13FA-59C0-8C23-1063-88B9E4B988E9}"/>
              </a:ext>
            </a:extLst>
          </p:cNvPr>
          <p:cNvSpPr txBox="1">
            <a:spLocks/>
          </p:cNvSpPr>
          <p:nvPr/>
        </p:nvSpPr>
        <p:spPr>
          <a:xfrm>
            <a:off x="673117" y="1928469"/>
            <a:ext cx="7770010" cy="3633491"/>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57175" indent="-257175">
              <a:spcBef>
                <a:spcPts val="450"/>
              </a:spcBef>
              <a:spcAft>
                <a:spcPts val="450"/>
              </a:spcAft>
              <a:buFont typeface="Arial" panose="020B0604020202020204" pitchFamily="34" charset="0"/>
              <a:buChar char="•"/>
            </a:pPr>
            <a:endParaRPr lang="en-US" sz="2100" kern="0" dirty="0">
              <a:solidFill>
                <a:srgbClr val="1B3455"/>
              </a:solidFill>
              <a:latin typeface="Helvetica Condensed" panose="020B0506000000000000" pitchFamily="34" charset="0"/>
            </a:endParaRPr>
          </a:p>
        </p:txBody>
      </p:sp>
      <p:sp>
        <p:nvSpPr>
          <p:cNvPr id="2" name="TextBox 1">
            <a:extLst>
              <a:ext uri="{FF2B5EF4-FFF2-40B4-BE49-F238E27FC236}">
                <a16:creationId xmlns:a16="http://schemas.microsoft.com/office/drawing/2014/main" id="{C15608C7-C0AB-BAF4-5C0E-12BBC3372BAD}"/>
              </a:ext>
            </a:extLst>
          </p:cNvPr>
          <p:cNvSpPr txBox="1"/>
          <p:nvPr/>
        </p:nvSpPr>
        <p:spPr>
          <a:xfrm>
            <a:off x="673117" y="1839920"/>
            <a:ext cx="8040577" cy="3671133"/>
          </a:xfrm>
          <a:prstGeom prst="rect">
            <a:avLst/>
          </a:prstGeom>
        </p:spPr>
        <p:style>
          <a:lnRef idx="2">
            <a:schemeClr val="dk1"/>
          </a:lnRef>
          <a:fillRef idx="1">
            <a:schemeClr val="lt1"/>
          </a:fillRef>
          <a:effectRef idx="0">
            <a:schemeClr val="dk1"/>
          </a:effectRef>
          <a:fontRef idx="minor">
            <a:schemeClr val="dk1"/>
          </a:fontRef>
        </p:style>
        <p:txBody>
          <a:bodyPr wrap="square" tIns="137160" numCol="2" rtlCol="0" anchor="ctr">
            <a:spAutoFit/>
          </a:bodyPr>
          <a:lstStyle/>
          <a:p>
            <a:pPr>
              <a:spcAft>
                <a:spcPts val="900"/>
              </a:spcAft>
            </a:pPr>
            <a:r>
              <a:rPr lang="en-US" sz="1500" dirty="0">
                <a:solidFill>
                  <a:schemeClr val="tx2"/>
                </a:solidFill>
                <a:latin typeface="Helvetica" panose="020B0604020202020204" pitchFamily="34" charset="0"/>
                <a:cs typeface="Helvetica" panose="020B0604020202020204" pitchFamily="34" charset="0"/>
              </a:rPr>
              <a:t>ACTFL</a:t>
            </a:r>
          </a:p>
          <a:p>
            <a:pPr>
              <a:spcAft>
                <a:spcPts val="900"/>
              </a:spcAft>
            </a:pPr>
            <a:r>
              <a:rPr lang="en-US" sz="1500" dirty="0">
                <a:solidFill>
                  <a:schemeClr val="tx2"/>
                </a:solidFill>
                <a:latin typeface="Helvetica" panose="020B0604020202020204" pitchFamily="34" charset="0"/>
                <a:cs typeface="Helvetica" panose="020B0604020202020204" pitchFamily="34" charset="0"/>
              </a:rPr>
              <a:t>American Association of School Personnel Administrators (AASPA)</a:t>
            </a:r>
          </a:p>
          <a:p>
            <a:pPr>
              <a:spcAft>
                <a:spcPts val="900"/>
              </a:spcAft>
            </a:pPr>
            <a:r>
              <a:rPr lang="en-US" sz="1500" dirty="0">
                <a:solidFill>
                  <a:schemeClr val="tx2"/>
                </a:solidFill>
                <a:latin typeface="Helvetica" panose="020B0604020202020204" pitchFamily="34" charset="0"/>
                <a:cs typeface="Helvetica" panose="020B0604020202020204" pitchFamily="34" charset="0"/>
              </a:rPr>
              <a:t>American Federation of Teachers (AFT)</a:t>
            </a:r>
          </a:p>
          <a:p>
            <a:pPr>
              <a:spcAft>
                <a:spcPts val="900"/>
              </a:spcAft>
            </a:pPr>
            <a:r>
              <a:rPr lang="en-US" sz="1500" dirty="0">
                <a:solidFill>
                  <a:schemeClr val="tx2"/>
                </a:solidFill>
                <a:latin typeface="Helvetica" panose="020B0604020202020204" pitchFamily="34" charset="0"/>
                <a:cs typeface="Helvetica" panose="020B0604020202020204" pitchFamily="34" charset="0"/>
              </a:rPr>
              <a:t>Association of Independent Liberal Arts Colleges for Teacher Education (AILACTE)</a:t>
            </a:r>
          </a:p>
          <a:p>
            <a:r>
              <a:rPr lang="en-US" sz="1500" dirty="0">
                <a:solidFill>
                  <a:schemeClr val="tx2"/>
                </a:solidFill>
                <a:latin typeface="Helvetica" panose="020B0604020202020204" pitchFamily="34" charset="0"/>
                <a:cs typeface="Helvetica" panose="020B0604020202020204" pitchFamily="34" charset="0"/>
              </a:rPr>
              <a:t>American Educational Research Association</a:t>
            </a:r>
          </a:p>
          <a:p>
            <a:r>
              <a:rPr lang="en-US" sz="1500" dirty="0">
                <a:solidFill>
                  <a:schemeClr val="tx2"/>
                </a:solidFill>
                <a:latin typeface="Helvetica" panose="020B0604020202020204" pitchFamily="34" charset="0"/>
                <a:cs typeface="Helvetica" panose="020B0604020202020204" pitchFamily="34" charset="0"/>
              </a:rPr>
              <a:t>(AERA) </a:t>
            </a:r>
          </a:p>
          <a:p>
            <a:endParaRPr lang="en-US" sz="1500" dirty="0">
              <a:solidFill>
                <a:schemeClr val="tx2"/>
              </a:solidFill>
              <a:latin typeface="Helvetica" panose="020B0604020202020204" pitchFamily="34" charset="0"/>
              <a:cs typeface="Helvetica" panose="020B0604020202020204" pitchFamily="34" charset="0"/>
            </a:endParaRPr>
          </a:p>
          <a:p>
            <a:pPr>
              <a:spcAft>
                <a:spcPts val="900"/>
              </a:spcAft>
            </a:pPr>
            <a:r>
              <a:rPr lang="en-US" sz="1500" dirty="0">
                <a:solidFill>
                  <a:schemeClr val="tx2"/>
                </a:solidFill>
                <a:latin typeface="Helvetica" panose="020B0604020202020204" pitchFamily="34" charset="0"/>
                <a:cs typeface="Helvetica" panose="020B0604020202020204" pitchFamily="34" charset="0"/>
              </a:rPr>
              <a:t>City Teaching Alliance</a:t>
            </a:r>
          </a:p>
          <a:p>
            <a:pPr>
              <a:spcAft>
                <a:spcPts val="900"/>
              </a:spcAft>
            </a:pPr>
            <a:r>
              <a:rPr lang="en-US" sz="1500" dirty="0">
                <a:solidFill>
                  <a:schemeClr val="tx2"/>
                </a:solidFill>
                <a:latin typeface="Helvetica" panose="020B0604020202020204" pitchFamily="34" charset="0"/>
                <a:cs typeface="Helvetica" panose="020B0604020202020204" pitchFamily="34" charset="0"/>
              </a:rPr>
              <a:t>Council for Exceptional Children (CEC)</a:t>
            </a:r>
          </a:p>
          <a:p>
            <a:pPr>
              <a:spcAft>
                <a:spcPts val="900"/>
              </a:spcAft>
            </a:pPr>
            <a:r>
              <a:rPr lang="en-US" sz="1500" dirty="0">
                <a:solidFill>
                  <a:schemeClr val="tx2"/>
                </a:solidFill>
                <a:latin typeface="Helvetica" panose="020B0604020202020204" pitchFamily="34" charset="0"/>
                <a:cs typeface="Helvetica" panose="020B0604020202020204" pitchFamily="34" charset="0"/>
              </a:rPr>
              <a:t>Deans for Impact</a:t>
            </a:r>
          </a:p>
          <a:p>
            <a:pPr>
              <a:spcAft>
                <a:spcPts val="900"/>
              </a:spcAft>
            </a:pPr>
            <a:r>
              <a:rPr lang="en-US" sz="1500" dirty="0" err="1">
                <a:solidFill>
                  <a:schemeClr val="tx2"/>
                </a:solidFill>
                <a:latin typeface="Helvetica" panose="020B0604020202020204" pitchFamily="34" charset="0"/>
                <a:cs typeface="Helvetica" panose="020B0604020202020204" pitchFamily="34" charset="0"/>
              </a:rPr>
              <a:t>EdTrust</a:t>
            </a:r>
            <a:endParaRPr lang="en-US" sz="1500" dirty="0">
              <a:solidFill>
                <a:schemeClr val="tx2"/>
              </a:solidFill>
              <a:latin typeface="Helvetica" panose="020B0604020202020204" pitchFamily="34" charset="0"/>
              <a:cs typeface="Helvetica" panose="020B0604020202020204" pitchFamily="34" charset="0"/>
            </a:endParaRPr>
          </a:p>
          <a:p>
            <a:pPr>
              <a:spcAft>
                <a:spcPts val="900"/>
              </a:spcAft>
            </a:pPr>
            <a:r>
              <a:rPr lang="en-US" sz="1500" dirty="0">
                <a:solidFill>
                  <a:schemeClr val="tx2"/>
                </a:solidFill>
                <a:latin typeface="Helvetica" panose="020B0604020202020204" pitchFamily="34" charset="0"/>
                <a:cs typeface="Helvetica" panose="020B0604020202020204" pitchFamily="34" charset="0"/>
              </a:rPr>
              <a:t>InnovateEDU</a:t>
            </a:r>
          </a:p>
          <a:p>
            <a:pPr>
              <a:spcAft>
                <a:spcPts val="900"/>
              </a:spcAft>
            </a:pPr>
            <a:r>
              <a:rPr lang="en-US" sz="1500" dirty="0">
                <a:solidFill>
                  <a:schemeClr val="tx2"/>
                </a:solidFill>
                <a:latin typeface="Helvetica" panose="020B0604020202020204" pitchFamily="34" charset="0"/>
                <a:cs typeface="Helvetica" panose="020B0604020202020204" pitchFamily="34" charset="0"/>
              </a:rPr>
              <a:t>ISTE+ASCD</a:t>
            </a:r>
          </a:p>
          <a:p>
            <a:pPr>
              <a:spcAft>
                <a:spcPts val="900"/>
              </a:spcAft>
            </a:pPr>
            <a:r>
              <a:rPr lang="en-US" sz="1500" dirty="0">
                <a:solidFill>
                  <a:schemeClr val="tx2"/>
                </a:solidFill>
                <a:latin typeface="Helvetica" panose="020B0604020202020204" pitchFamily="34" charset="0"/>
                <a:cs typeface="Helvetica" panose="020B0604020202020204" pitchFamily="34" charset="0"/>
              </a:rPr>
              <a:t>National Association for Family, School, and Community Engagement (NAFSCE) </a:t>
            </a:r>
          </a:p>
          <a:p>
            <a:pPr>
              <a:spcAft>
                <a:spcPts val="900"/>
              </a:spcAft>
            </a:pPr>
            <a:r>
              <a:rPr lang="en-US" sz="1500" dirty="0">
                <a:solidFill>
                  <a:schemeClr val="tx2"/>
                </a:solidFill>
                <a:latin typeface="Helvetica" panose="020B0604020202020204" pitchFamily="34" charset="0"/>
                <a:cs typeface="Helvetica" panose="020B0604020202020204" pitchFamily="34" charset="0"/>
              </a:rPr>
              <a:t>National Education Association (NEA)</a:t>
            </a:r>
          </a:p>
          <a:p>
            <a:pPr>
              <a:spcAft>
                <a:spcPts val="900"/>
              </a:spcAft>
            </a:pPr>
            <a:r>
              <a:rPr lang="en-US" sz="1500" dirty="0">
                <a:solidFill>
                  <a:schemeClr val="tx2"/>
                </a:solidFill>
                <a:latin typeface="Helvetica" panose="020B0604020202020204" pitchFamily="34" charset="0"/>
                <a:cs typeface="Helvetica" panose="020B0604020202020204" pitchFamily="34" charset="0"/>
              </a:rPr>
              <a:t>National Center for Teacher Residencies (NCTR)</a:t>
            </a:r>
          </a:p>
          <a:p>
            <a:pPr>
              <a:spcAft>
                <a:spcPts val="900"/>
              </a:spcAft>
            </a:pPr>
            <a:r>
              <a:rPr lang="en-US" sz="1500" dirty="0">
                <a:solidFill>
                  <a:schemeClr val="tx2"/>
                </a:solidFill>
                <a:latin typeface="Helvetica" panose="020B0604020202020204" pitchFamily="34" charset="0"/>
                <a:cs typeface="Helvetica" panose="020B0604020202020204" pitchFamily="34" charset="0"/>
              </a:rPr>
              <a:t>Teacher Education Council of State Colleges and Universities (TECSCU)</a:t>
            </a:r>
          </a:p>
        </p:txBody>
      </p:sp>
      <p:sp>
        <p:nvSpPr>
          <p:cNvPr id="4" name="TextBox 3">
            <a:extLst>
              <a:ext uri="{FF2B5EF4-FFF2-40B4-BE49-F238E27FC236}">
                <a16:creationId xmlns:a16="http://schemas.microsoft.com/office/drawing/2014/main" id="{ABFE1D86-4362-7540-4659-08822E19140B}"/>
              </a:ext>
            </a:extLst>
          </p:cNvPr>
          <p:cNvSpPr txBox="1"/>
          <p:nvPr/>
        </p:nvSpPr>
        <p:spPr>
          <a:xfrm>
            <a:off x="538843" y="1163410"/>
            <a:ext cx="7115175" cy="553998"/>
          </a:xfrm>
          <a:prstGeom prst="rect">
            <a:avLst/>
          </a:prstGeom>
          <a:noFill/>
        </p:spPr>
        <p:txBody>
          <a:bodyPr wrap="square" rtlCol="0">
            <a:spAutoFit/>
          </a:bodyPr>
          <a:lstStyle/>
          <a:p>
            <a:r>
              <a:rPr lang="en-US" sz="3000" b="1" dirty="0">
                <a:solidFill>
                  <a:schemeClr val="bg1"/>
                </a:solidFill>
                <a:latin typeface="Helvetica" panose="020B0604020202020204" pitchFamily="34" charset="0"/>
                <a:cs typeface="Helvetica" panose="020B0604020202020204" pitchFamily="34" charset="0"/>
              </a:rPr>
              <a:t>Endorsing Partner Organizations </a:t>
            </a:r>
          </a:p>
        </p:txBody>
      </p:sp>
    </p:spTree>
    <p:extLst>
      <p:ext uri="{BB962C8B-B14F-4D97-AF65-F5344CB8AC3E}">
        <p14:creationId xmlns:p14="http://schemas.microsoft.com/office/powerpoint/2010/main" val="2723120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188AD9C-F989-25CD-EB0E-8DD7347CE459}"/>
              </a:ext>
            </a:extLst>
          </p:cNvPr>
          <p:cNvSpPr txBox="1"/>
          <p:nvPr/>
        </p:nvSpPr>
        <p:spPr>
          <a:xfrm>
            <a:off x="1454226" y="4826675"/>
            <a:ext cx="7238081" cy="1538883"/>
          </a:xfrm>
          <a:prstGeom prst="rect">
            <a:avLst/>
          </a:prstGeom>
          <a:noFill/>
        </p:spPr>
        <p:txBody>
          <a:bodyPr wrap="square" rtlCol="0">
            <a:spAutoFit/>
          </a:bodyPr>
          <a:lstStyle/>
          <a:p>
            <a:endParaRPr lang="en-US" dirty="0"/>
          </a:p>
          <a:p>
            <a:endParaRPr lang="en-US" dirty="0"/>
          </a:p>
          <a:p>
            <a:endParaRPr lang="en-US" dirty="0"/>
          </a:p>
          <a:p>
            <a:r>
              <a:rPr lang="en-US" sz="2000" i="1" dirty="0"/>
              <a:t>To reverse the decline, leaders must be active architects of the </a:t>
            </a:r>
          </a:p>
          <a:p>
            <a:r>
              <a:rPr lang="en-US" sz="2000" i="1" dirty="0"/>
              <a:t>educator pipeline design.</a:t>
            </a:r>
          </a:p>
        </p:txBody>
      </p:sp>
      <p:sp>
        <p:nvSpPr>
          <p:cNvPr id="5" name="Title 4">
            <a:extLst>
              <a:ext uri="{FF2B5EF4-FFF2-40B4-BE49-F238E27FC236}">
                <a16:creationId xmlns:a16="http://schemas.microsoft.com/office/drawing/2014/main" id="{179CA822-8FA1-A259-BD6D-5FD6F99EC023}"/>
              </a:ext>
            </a:extLst>
          </p:cNvPr>
          <p:cNvSpPr>
            <a:spLocks noGrp="1"/>
          </p:cNvSpPr>
          <p:nvPr>
            <p:ph type="title"/>
          </p:nvPr>
        </p:nvSpPr>
        <p:spPr>
          <a:xfrm>
            <a:off x="407622" y="273453"/>
            <a:ext cx="8229600" cy="1143000"/>
          </a:xfrm>
        </p:spPr>
        <p:txBody>
          <a:bodyPr>
            <a:noAutofit/>
          </a:bodyPr>
          <a:lstStyle/>
          <a:p>
            <a:r>
              <a:rPr lang="en-US" sz="3200" b="1" dirty="0"/>
              <a:t>Education Leaders: Strategic Leadership Recommendations </a:t>
            </a:r>
            <a:br>
              <a:rPr lang="en-US" sz="3200" dirty="0"/>
            </a:br>
            <a:endParaRPr lang="en-US" sz="3200" dirty="0"/>
          </a:p>
        </p:txBody>
      </p:sp>
      <p:sp>
        <p:nvSpPr>
          <p:cNvPr id="6" name="Content Placeholder 5">
            <a:extLst>
              <a:ext uri="{FF2B5EF4-FFF2-40B4-BE49-F238E27FC236}">
                <a16:creationId xmlns:a16="http://schemas.microsoft.com/office/drawing/2014/main" id="{5110F994-B1A6-6048-6F84-7C3B93CC9ABB}"/>
              </a:ext>
            </a:extLst>
          </p:cNvPr>
          <p:cNvSpPr>
            <a:spLocks noGrp="1"/>
          </p:cNvSpPr>
          <p:nvPr>
            <p:ph idx="1"/>
          </p:nvPr>
        </p:nvSpPr>
        <p:spPr>
          <a:xfrm>
            <a:off x="628792" y="1302745"/>
            <a:ext cx="8229600" cy="4525963"/>
          </a:xfrm>
        </p:spPr>
        <p:txBody>
          <a:bodyPr>
            <a:normAutofit lnSpcReduction="10000"/>
          </a:bodyPr>
          <a:lstStyle/>
          <a:p>
            <a:r>
              <a:rPr lang="en-US" sz="2400" b="1" dirty="0"/>
              <a:t>Prioritize Stackable Pipelines</a:t>
            </a:r>
            <a:r>
              <a:rPr lang="en-US" sz="2400" dirty="0"/>
              <a:t>: Move beyond traditional recruitment; engage high schoolers and offer credit for work-based learning to other interested groups (e.g., paraprofessionals)</a:t>
            </a:r>
          </a:p>
          <a:p>
            <a:r>
              <a:rPr lang="en-US" sz="2400" b="1" dirty="0"/>
              <a:t>Dismantle Silos</a:t>
            </a:r>
            <a:r>
              <a:rPr lang="en-US" sz="2400" dirty="0"/>
              <a:t>: Formally partner with community colleges and PK-12 districts to create a unified 'ecosystem’. </a:t>
            </a:r>
          </a:p>
          <a:p>
            <a:r>
              <a:rPr lang="en-US" sz="2400" b="1" dirty="0"/>
              <a:t>Focus on the 5-Year Window: </a:t>
            </a:r>
            <a:r>
              <a:rPr lang="en-US" sz="2400" dirty="0"/>
              <a:t>Transition from recruitment to long-term retention through guaranteed coaching and induction support. </a:t>
            </a:r>
          </a:p>
          <a:p>
            <a:r>
              <a:rPr lang="en-US" sz="2400" b="1" dirty="0"/>
              <a:t>Advocate for the $2.5B Investment: </a:t>
            </a:r>
            <a:r>
              <a:rPr lang="en-US" sz="2400" dirty="0"/>
              <a:t>Use local and state platforms to push for the federal modernization of the educator workforce. </a:t>
            </a:r>
          </a:p>
        </p:txBody>
      </p:sp>
    </p:spTree>
    <p:extLst>
      <p:ext uri="{BB962C8B-B14F-4D97-AF65-F5344CB8AC3E}">
        <p14:creationId xmlns:p14="http://schemas.microsoft.com/office/powerpoint/2010/main" val="2317823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b="1" dirty="0"/>
              <a:t>Building the National Infrastructure</a:t>
            </a:r>
            <a:r>
              <a:rPr lang="en-US" b="1" dirty="0"/>
              <a:t>: Shared History</a:t>
            </a:r>
            <a:endParaRPr b="1" dirty="0"/>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r>
              <a:rPr dirty="0"/>
              <a:t>AACTE established in 1948, unifying educator preparation leadership</a:t>
            </a:r>
            <a:endParaRPr dirty="0">
              <a:ea typeface="Calibri"/>
              <a:cs typeface="Calibri"/>
            </a:endParaRPr>
          </a:p>
          <a:p>
            <a:r>
              <a:rPr lang="en-US" dirty="0"/>
              <a:t>National accreditation advanced with the founding of NCATE in 1954, a coalition effort including AACTE and other partners</a:t>
            </a:r>
          </a:p>
          <a:p>
            <a:r>
              <a:rPr dirty="0"/>
              <a:t>AASCU founded in 1961 to represent state colleges and universities</a:t>
            </a:r>
            <a:endParaRPr dirty="0">
              <a:ea typeface="Calibri"/>
              <a:cs typeface="Calibri"/>
            </a:endParaRPr>
          </a:p>
          <a:p>
            <a:r>
              <a:rPr dirty="0"/>
              <a:t>TECSCU emerges in the 1970s, organizing education deans </a:t>
            </a:r>
            <a:r>
              <a:rPr lang="en-US" dirty="0"/>
              <a:t>at state colleges/universities </a:t>
            </a:r>
            <a:r>
              <a:rPr dirty="0"/>
              <a:t>nationwide</a:t>
            </a:r>
            <a:endParaRPr lang="en-US" dirty="0"/>
          </a:p>
          <a:p>
            <a:r>
              <a:rPr lang="en-US" dirty="0"/>
              <a:t>CAEP formed in 2013, strengthening unified accreditation</a:t>
            </a:r>
            <a:endParaRPr lang="en-US" dirty="0">
              <a:ea typeface="Calibri"/>
              <a:cs typeface="Calibri"/>
            </a:endParaRPr>
          </a:p>
          <a:p>
            <a:r>
              <a:rPr lang="en-US" dirty="0"/>
              <a:t>AACTE celebrated 75 years as the national voice for educator preparation in 2023</a:t>
            </a:r>
          </a:p>
          <a:p>
            <a:r>
              <a:rPr lang="en-US" dirty="0" err="1"/>
              <a:t>ConnectEd</a:t>
            </a:r>
            <a:r>
              <a:rPr lang="en-US" dirty="0"/>
              <a:t> to Lead and a $2.5B Federal Call to Action launch in 2026</a:t>
            </a:r>
            <a:endParaRPr lang="en-US" dirty="0">
              <a:ea typeface="Calibri"/>
              <a:cs typeface="Calibri"/>
            </a:endParaRPr>
          </a:p>
          <a:p>
            <a:r>
              <a:rPr lang="en-US" dirty="0"/>
              <a:t>TECSCU endorses AACTE Call to Action and serves as a national coalition leader rebuilding the educator workforce</a:t>
            </a:r>
            <a:endParaRPr lang="en-US" dirty="0">
              <a:ea typeface="Calibri"/>
              <a:cs typeface="Calibri"/>
            </a:endParaRPr>
          </a:p>
          <a:p>
            <a:endParaRPr dirty="0">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E82F19-C4E7-A466-8577-98D9F8B95CC8}"/>
              </a:ext>
            </a:extLst>
          </p:cNvPr>
          <p:cNvSpPr/>
          <p:nvPr/>
        </p:nvSpPr>
        <p:spPr>
          <a:xfrm>
            <a:off x="91440" y="5657850"/>
            <a:ext cx="1401184" cy="3028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lstStyle/>
          <a:p>
            <a:pPr algn="ctr" defTabSz="685800">
              <a:defRPr/>
            </a:pPr>
            <a:endParaRPr lang="en-US" sz="1350" dirty="0" err="1">
              <a:solidFill>
                <a:srgbClr val="FFFFFF"/>
              </a:solidFill>
              <a:latin typeface="Verdana"/>
            </a:endParaRPr>
          </a:p>
        </p:txBody>
      </p:sp>
      <p:graphicFrame>
        <p:nvGraphicFramePr>
          <p:cNvPr id="9" name="Objeto 8" hidden="1">
            <a:extLst>
              <a:ext uri="{FF2B5EF4-FFF2-40B4-BE49-F238E27FC236}">
                <a16:creationId xmlns:a16="http://schemas.microsoft.com/office/drawing/2014/main" id="{07BA981F-D947-9371-C279-C8D436EC0664}"/>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think-cell Slide" r:id="rId4" imgW="317" imgH="318" progId="TCLayout.ActiveDocument.1">
                  <p:embed/>
                </p:oleObj>
              </mc:Choice>
              <mc:Fallback>
                <p:oleObj name="think-cell Slide" r:id="rId4" imgW="317" imgH="318" progId="TCLayout.ActiveDocument.1">
                  <p:embed/>
                  <p:pic>
                    <p:nvPicPr>
                      <p:cNvPr id="9" name="Objeto 8" hidden="1">
                        <a:extLst>
                          <a:ext uri="{FF2B5EF4-FFF2-40B4-BE49-F238E27FC236}">
                            <a16:creationId xmlns:a16="http://schemas.microsoft.com/office/drawing/2014/main" id="{07BA981F-D947-9371-C279-C8D436EC0664}"/>
                          </a:ext>
                        </a:extLst>
                      </p:cNvPr>
                      <p:cNvPicPr/>
                      <p:nvPr/>
                    </p:nvPicPr>
                    <p:blipFill>
                      <a:blip r:embed="rId5"/>
                      <a:stretch>
                        <a:fillRect/>
                      </a:stretch>
                    </p:blipFill>
                    <p:spPr>
                      <a:xfrm>
                        <a:off x="1191" y="858441"/>
                        <a:ext cx="1191" cy="1191"/>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4B00ECBB-9C52-A827-F6FD-342C5B2C81EF}"/>
              </a:ext>
            </a:extLst>
          </p:cNvPr>
          <p:cNvSpPr>
            <a:spLocks noGrp="1"/>
          </p:cNvSpPr>
          <p:nvPr>
            <p:ph type="title"/>
          </p:nvPr>
        </p:nvSpPr>
        <p:spPr>
          <a:xfrm>
            <a:off x="288131" y="782927"/>
            <a:ext cx="8699039" cy="364331"/>
          </a:xfrm>
        </p:spPr>
        <p:txBody>
          <a:bodyPr vert="horz">
            <a:noAutofit/>
          </a:bodyPr>
          <a:lstStyle/>
          <a:p>
            <a:pPr>
              <a:lnSpc>
                <a:spcPct val="100000"/>
              </a:lnSpc>
            </a:pPr>
            <a:r>
              <a:rPr lang="en-US" sz="2400" b="1" dirty="0">
                <a:latin typeface="+mj-lt"/>
                <a:cs typeface="Times New Roman" panose="02020603050405020304" pitchFamily="18" charset="0"/>
              </a:rPr>
              <a:t>There is an educator shortage, particularly in high-need specialties such as STEM, special education, and foreign language education.  </a:t>
            </a:r>
          </a:p>
        </p:txBody>
      </p:sp>
      <p:pic>
        <p:nvPicPr>
          <p:cNvPr id="37" name="Picture 36">
            <a:extLst>
              <a:ext uri="{FF2B5EF4-FFF2-40B4-BE49-F238E27FC236}">
                <a16:creationId xmlns:a16="http://schemas.microsoft.com/office/drawing/2014/main" id="{8921023F-04C9-26E7-5526-67BC255BE37F}"/>
              </a:ext>
            </a:extLst>
          </p:cNvPr>
          <p:cNvPicPr>
            <a:picLocks noChangeAspect="1"/>
          </p:cNvPicPr>
          <p:nvPr/>
        </p:nvPicPr>
        <p:blipFill>
          <a:blip r:embed="rId6"/>
          <a:stretch>
            <a:fillRect/>
          </a:stretch>
        </p:blipFill>
        <p:spPr>
          <a:xfrm>
            <a:off x="288131" y="2529345"/>
            <a:ext cx="4480561" cy="3279953"/>
          </a:xfrm>
          <a:prstGeom prst="rect">
            <a:avLst/>
          </a:prstGeom>
        </p:spPr>
      </p:pic>
      <p:sp>
        <p:nvSpPr>
          <p:cNvPr id="38" name="TextBox 37">
            <a:extLst>
              <a:ext uri="{FF2B5EF4-FFF2-40B4-BE49-F238E27FC236}">
                <a16:creationId xmlns:a16="http://schemas.microsoft.com/office/drawing/2014/main" id="{B0C4BE17-4DD7-E429-5000-FD9D11FA37F6}"/>
              </a:ext>
            </a:extLst>
          </p:cNvPr>
          <p:cNvSpPr txBox="1"/>
          <p:nvPr/>
        </p:nvSpPr>
        <p:spPr>
          <a:xfrm>
            <a:off x="6066693" y="1946759"/>
            <a:ext cx="1995854" cy="364331"/>
          </a:xfrm>
          <a:prstGeom prst="rect">
            <a:avLst/>
          </a:prstGeom>
          <a:noFill/>
        </p:spPr>
        <p:txBody>
          <a:bodyPr wrap="none" lIns="0" tIns="0" rIns="0" bIns="0" rtlCol="0">
            <a:noAutofit/>
          </a:bodyPr>
          <a:lstStyle/>
          <a:p>
            <a:pPr defTabSz="171450">
              <a:spcAft>
                <a:spcPts val="900"/>
              </a:spcAft>
            </a:pPr>
            <a:endParaRPr lang="en-US" sz="2700" b="1" dirty="0">
              <a:solidFill>
                <a:schemeClr val="accent1">
                  <a:lumMod val="75000"/>
                  <a:lumOff val="25000"/>
                </a:schemeClr>
              </a:solidFill>
            </a:endParaRPr>
          </a:p>
        </p:txBody>
      </p:sp>
      <p:sp>
        <p:nvSpPr>
          <p:cNvPr id="40" name="TextBox 39">
            <a:extLst>
              <a:ext uri="{FF2B5EF4-FFF2-40B4-BE49-F238E27FC236}">
                <a16:creationId xmlns:a16="http://schemas.microsoft.com/office/drawing/2014/main" id="{66318063-928F-3F0C-1435-0D2280049C72}"/>
              </a:ext>
            </a:extLst>
          </p:cNvPr>
          <p:cNvSpPr txBox="1"/>
          <p:nvPr/>
        </p:nvSpPr>
        <p:spPr>
          <a:xfrm>
            <a:off x="1705708" y="2132135"/>
            <a:ext cx="0" cy="0"/>
          </a:xfrm>
          <a:prstGeom prst="rect">
            <a:avLst/>
          </a:prstGeom>
          <a:noFill/>
        </p:spPr>
        <p:txBody>
          <a:bodyPr wrap="none" lIns="0" tIns="0" rIns="0" bIns="0" rtlCol="0">
            <a:noAutofit/>
          </a:bodyPr>
          <a:lstStyle/>
          <a:p>
            <a:pPr defTabSz="171450">
              <a:spcAft>
                <a:spcPts val="900"/>
              </a:spcAft>
            </a:pPr>
            <a:endParaRPr lang="en-US" sz="1350" dirty="0"/>
          </a:p>
        </p:txBody>
      </p:sp>
      <p:sp>
        <p:nvSpPr>
          <p:cNvPr id="41" name="TextBox 24">
            <a:extLst>
              <a:ext uri="{FF2B5EF4-FFF2-40B4-BE49-F238E27FC236}">
                <a16:creationId xmlns:a16="http://schemas.microsoft.com/office/drawing/2014/main" id="{37455301-5B40-6F78-C18C-BBE32ADD62E3}"/>
              </a:ext>
            </a:extLst>
          </p:cNvPr>
          <p:cNvSpPr txBox="1"/>
          <p:nvPr/>
        </p:nvSpPr>
        <p:spPr>
          <a:xfrm>
            <a:off x="852440" y="1891314"/>
            <a:ext cx="3302232" cy="475220"/>
          </a:xfrm>
          <a:prstGeom prst="rect">
            <a:avLst/>
          </a:prstGeom>
          <a:solidFill>
            <a:schemeClr val="accent1">
              <a:lumMod val="60000"/>
              <a:lumOff val="40000"/>
            </a:schemeClr>
          </a:solidFill>
        </p:spPr>
        <p:txBody>
          <a:bodyPr wrap="square" lIns="54000" tIns="0" rIns="54000" bIns="0" rtlCol="0" anchor="ctr">
            <a:noAutofit/>
          </a:bodyPr>
          <a:lstStyle/>
          <a:p>
            <a:pPr algn="ctr" defTabSz="685800">
              <a:defRPr/>
            </a:pPr>
            <a:r>
              <a:rPr lang="en-US" sz="1500" b="1" dirty="0">
                <a:solidFill>
                  <a:schemeClr val="bg1"/>
                </a:solidFill>
                <a:latin typeface="+mj-lt"/>
                <a:ea typeface="Verdana" panose="020B0604030504040204" pitchFamily="34" charset="0"/>
                <a:cs typeface="Verdana" panose="020B0604030504040204" pitchFamily="34" charset="0"/>
                <a:sym typeface="Verdana" panose="020B0604030504040204" pitchFamily="34" charset="0"/>
              </a:rPr>
              <a:t>Declining Number of Future Teachers</a:t>
            </a:r>
          </a:p>
        </p:txBody>
      </p:sp>
      <p:sp>
        <p:nvSpPr>
          <p:cNvPr id="42" name="TextBox 41">
            <a:extLst>
              <a:ext uri="{FF2B5EF4-FFF2-40B4-BE49-F238E27FC236}">
                <a16:creationId xmlns:a16="http://schemas.microsoft.com/office/drawing/2014/main" id="{30FB727C-A66E-A8DE-5E26-3834B6F1A94F}"/>
              </a:ext>
            </a:extLst>
          </p:cNvPr>
          <p:cNvSpPr txBox="1"/>
          <p:nvPr/>
        </p:nvSpPr>
        <p:spPr>
          <a:xfrm>
            <a:off x="4185139" y="2088173"/>
            <a:ext cx="0" cy="0"/>
          </a:xfrm>
          <a:prstGeom prst="rect">
            <a:avLst/>
          </a:prstGeom>
          <a:noFill/>
        </p:spPr>
        <p:txBody>
          <a:bodyPr wrap="none" lIns="0" tIns="0" rIns="0" bIns="0" rtlCol="0">
            <a:noAutofit/>
          </a:bodyPr>
          <a:lstStyle/>
          <a:p>
            <a:pPr defTabSz="171450">
              <a:spcAft>
                <a:spcPts val="900"/>
              </a:spcAft>
            </a:pPr>
            <a:endParaRPr lang="en-US" sz="1350" dirty="0"/>
          </a:p>
        </p:txBody>
      </p:sp>
      <p:sp>
        <p:nvSpPr>
          <p:cNvPr id="43" name="TextBox 24">
            <a:extLst>
              <a:ext uri="{FF2B5EF4-FFF2-40B4-BE49-F238E27FC236}">
                <a16:creationId xmlns:a16="http://schemas.microsoft.com/office/drawing/2014/main" id="{E074BC7E-E30D-2B7C-D5AF-AA7962CC2356}"/>
              </a:ext>
            </a:extLst>
          </p:cNvPr>
          <p:cNvSpPr txBox="1"/>
          <p:nvPr/>
        </p:nvSpPr>
        <p:spPr>
          <a:xfrm>
            <a:off x="5671040" y="1855264"/>
            <a:ext cx="2821487" cy="475220"/>
          </a:xfrm>
          <a:prstGeom prst="rect">
            <a:avLst/>
          </a:prstGeom>
          <a:solidFill>
            <a:schemeClr val="accent1">
              <a:lumMod val="60000"/>
              <a:lumOff val="40000"/>
            </a:schemeClr>
          </a:solidFill>
        </p:spPr>
        <p:txBody>
          <a:bodyPr wrap="square" lIns="54000" tIns="0" rIns="54000" bIns="0" rtlCol="0" anchor="ctr">
            <a:noAutofit/>
          </a:bodyPr>
          <a:lstStyle/>
          <a:p>
            <a:pPr algn="ctr" defTabSz="685800">
              <a:defRPr/>
            </a:pPr>
            <a:r>
              <a:rPr lang="en-US" sz="1350" b="1" dirty="0">
                <a:solidFill>
                  <a:schemeClr val="bg1"/>
                </a:solidFill>
              </a:rPr>
              <a:t> </a:t>
            </a:r>
            <a:r>
              <a:rPr lang="en-US" sz="1500" b="1" dirty="0">
                <a:solidFill>
                  <a:schemeClr val="bg1"/>
                </a:solidFill>
              </a:rPr>
              <a:t>Key Drivers</a:t>
            </a:r>
            <a:endParaRPr lang="en-US" sz="1500" b="1" dirty="0">
              <a:solidFill>
                <a:schemeClr val="bg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45" name="TextBox 44">
            <a:extLst>
              <a:ext uri="{FF2B5EF4-FFF2-40B4-BE49-F238E27FC236}">
                <a16:creationId xmlns:a16="http://schemas.microsoft.com/office/drawing/2014/main" id="{9A68E8E5-D9DF-8DF1-AC74-BD5CE07506A9}"/>
              </a:ext>
            </a:extLst>
          </p:cNvPr>
          <p:cNvSpPr txBox="1"/>
          <p:nvPr/>
        </p:nvSpPr>
        <p:spPr>
          <a:xfrm>
            <a:off x="5461226" y="2599682"/>
            <a:ext cx="3392261" cy="2813240"/>
          </a:xfrm>
          <a:prstGeom prst="rect">
            <a:avLst/>
          </a:prstGeom>
          <a:noFill/>
        </p:spPr>
        <p:txBody>
          <a:bodyPr wrap="none" lIns="0" tIns="0" rIns="0" bIns="0" rtlCol="0">
            <a:noAutofit/>
          </a:bodyPr>
          <a:lstStyle/>
          <a:p>
            <a:pPr marL="214313" indent="-214313" defTabSz="171450">
              <a:buFont typeface="Arial" panose="020B0604020202020204" pitchFamily="34" charset="0"/>
              <a:buChar char="•"/>
            </a:pPr>
            <a:r>
              <a:rPr lang="en-US" sz="1500" dirty="0">
                <a:latin typeface="Times New Roman" panose="02020603050405020304" pitchFamily="18" charset="0"/>
                <a:ea typeface="Verdana" panose="020B0604030504040204" pitchFamily="34" charset="0"/>
                <a:cs typeface="Times New Roman" panose="02020603050405020304" pitchFamily="18" charset="0"/>
              </a:rPr>
              <a:t>Lack of interest in education career</a:t>
            </a:r>
          </a:p>
          <a:p>
            <a:pPr defTabSz="171450"/>
            <a:r>
              <a:rPr lang="en-US" sz="1500" dirty="0">
                <a:latin typeface="Times New Roman" panose="02020603050405020304" pitchFamily="18" charset="0"/>
                <a:ea typeface="Verdana" panose="020B0604030504040204" pitchFamily="34" charset="0"/>
                <a:cs typeface="Times New Roman" panose="02020603050405020304" pitchFamily="18" charset="0"/>
              </a:rPr>
              <a:t>    due to </a:t>
            </a:r>
          </a:p>
          <a:p>
            <a:pPr defTabSz="171450"/>
            <a:r>
              <a:rPr lang="en-US" sz="1500" dirty="0">
                <a:latin typeface="Times New Roman" panose="02020603050405020304" pitchFamily="18" charset="0"/>
                <a:ea typeface="Verdana" panose="020B0604030504040204" pitchFamily="34" charset="0"/>
                <a:cs typeface="Times New Roman" panose="02020603050405020304" pitchFamily="18" charset="0"/>
              </a:rPr>
              <a:t>		*  Compensation</a:t>
            </a:r>
          </a:p>
          <a:p>
            <a:pPr defTabSz="171450"/>
            <a:r>
              <a:rPr lang="en-US" sz="1500" dirty="0">
                <a:latin typeface="Times New Roman" panose="02020603050405020304" pitchFamily="18" charset="0"/>
                <a:ea typeface="Verdana" panose="020B0604030504040204" pitchFamily="34" charset="0"/>
                <a:cs typeface="Times New Roman" panose="02020603050405020304" pitchFamily="18" charset="0"/>
              </a:rPr>
              <a:t>	   *  Work environment/Workload</a:t>
            </a:r>
          </a:p>
          <a:p>
            <a:pPr defTabSz="171450"/>
            <a:r>
              <a:rPr lang="en-US" sz="1500" dirty="0">
                <a:latin typeface="Times New Roman" panose="02020603050405020304" pitchFamily="18" charset="0"/>
                <a:ea typeface="Verdana" panose="020B0604030504040204" pitchFamily="34" charset="0"/>
                <a:cs typeface="Times New Roman" panose="02020603050405020304" pitchFamily="18" charset="0"/>
              </a:rPr>
              <a:t>		*  Public underappreciation</a:t>
            </a:r>
          </a:p>
          <a:p>
            <a:pPr defTabSz="171450"/>
            <a:endParaRPr lang="en-US" sz="1500" dirty="0">
              <a:latin typeface="Times New Roman" panose="02020603050405020304" pitchFamily="18" charset="0"/>
              <a:ea typeface="Verdana" panose="020B0604030504040204" pitchFamily="34" charset="0"/>
              <a:cs typeface="Times New Roman" panose="02020603050405020304" pitchFamily="18" charset="0"/>
            </a:endParaRPr>
          </a:p>
          <a:p>
            <a:pPr marL="214313" indent="-214313" defTabSz="171450">
              <a:buFont typeface="Arial" panose="020B0604020202020204" pitchFamily="34" charset="0"/>
              <a:buChar char="•"/>
            </a:pPr>
            <a:r>
              <a:rPr lang="en-US" sz="1500" dirty="0">
                <a:latin typeface="Times New Roman" panose="02020603050405020304" pitchFamily="18" charset="0"/>
                <a:ea typeface="Verdana" panose="020B0604030504040204" pitchFamily="34" charset="0"/>
                <a:cs typeface="Times New Roman" panose="02020603050405020304" pitchFamily="18" charset="0"/>
              </a:rPr>
              <a:t>Retention of existing teachers and educators</a:t>
            </a:r>
          </a:p>
          <a:p>
            <a:pPr marL="214313" indent="-214313" defTabSz="171450">
              <a:buFont typeface="Arial" panose="020B0604020202020204" pitchFamily="34" charset="0"/>
              <a:buChar char="•"/>
            </a:pPr>
            <a:endParaRPr lang="en-US" sz="1500" dirty="0">
              <a:latin typeface="Times New Roman" panose="02020603050405020304" pitchFamily="18" charset="0"/>
              <a:ea typeface="Verdana" panose="020B0604030504040204" pitchFamily="34" charset="0"/>
              <a:cs typeface="Times New Roman" panose="02020603050405020304" pitchFamily="18" charset="0"/>
            </a:endParaRPr>
          </a:p>
          <a:p>
            <a:pPr marL="214313" indent="-214313" defTabSz="171450">
              <a:buFont typeface="Arial" panose="020B0604020202020204" pitchFamily="34" charset="0"/>
              <a:buChar char="•"/>
            </a:pPr>
            <a:r>
              <a:rPr lang="en-US" sz="1500" dirty="0">
                <a:latin typeface="Times New Roman" panose="02020603050405020304" pitchFamily="18" charset="0"/>
                <a:ea typeface="Verdana" panose="020B0604030504040204" pitchFamily="34" charset="0"/>
                <a:cs typeface="Times New Roman" panose="02020603050405020304" pitchFamily="18" charset="0"/>
              </a:rPr>
              <a:t>Affordability and accessibility</a:t>
            </a:r>
          </a:p>
          <a:p>
            <a:pPr marL="214313" indent="-214313" defTabSz="171450">
              <a:buFont typeface="Arial" panose="020B0604020202020204" pitchFamily="34" charset="0"/>
              <a:buChar char="•"/>
            </a:pPr>
            <a:endParaRPr lang="en-US" sz="1500" dirty="0">
              <a:latin typeface="Times New Roman" panose="02020603050405020304" pitchFamily="18" charset="0"/>
              <a:ea typeface="Verdana" panose="020B0604030504040204" pitchFamily="34" charset="0"/>
              <a:cs typeface="Times New Roman" panose="02020603050405020304" pitchFamily="18" charset="0"/>
            </a:endParaRPr>
          </a:p>
          <a:p>
            <a:pPr marL="214313" indent="-214313" defTabSz="171450">
              <a:buFont typeface="Arial" panose="020B0604020202020204" pitchFamily="34" charset="0"/>
              <a:buChar char="•"/>
            </a:pPr>
            <a:r>
              <a:rPr lang="en-US" sz="1500" dirty="0">
                <a:latin typeface="Times New Roman" panose="02020603050405020304" pitchFamily="18" charset="0"/>
                <a:ea typeface="Verdana" panose="020B0604030504040204" pitchFamily="34" charset="0"/>
                <a:cs typeface="Times New Roman" panose="02020603050405020304" pitchFamily="18" charset="0"/>
              </a:rPr>
              <a:t>Supports (e.g., professional </a:t>
            </a:r>
          </a:p>
          <a:p>
            <a:pPr defTabSz="171450"/>
            <a:r>
              <a:rPr lang="en-US" sz="1500" dirty="0">
                <a:latin typeface="Times New Roman" panose="02020603050405020304" pitchFamily="18" charset="0"/>
                <a:ea typeface="Verdana" panose="020B0604030504040204" pitchFamily="34" charset="0"/>
                <a:cs typeface="Times New Roman" panose="02020603050405020304" pitchFamily="18" charset="0"/>
              </a:rPr>
              <a:t>    development, childcare, coaching)</a:t>
            </a:r>
          </a:p>
        </p:txBody>
      </p:sp>
    </p:spTree>
    <p:extLst>
      <p:ext uri="{BB962C8B-B14F-4D97-AF65-F5344CB8AC3E}">
        <p14:creationId xmlns:p14="http://schemas.microsoft.com/office/powerpoint/2010/main" val="1797093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99C70686-8369-25F2-71E6-B1E063466906}"/>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Diapositiva de think-cell" r:id="rId4" imgW="317" imgH="318" progId="TCLayout.ActiveDocument.1">
                  <p:embed/>
                </p:oleObj>
              </mc:Choice>
              <mc:Fallback>
                <p:oleObj name="Diapositiva de think-cell" r:id="rId4" imgW="317" imgH="318" progId="TCLayout.ActiveDocument.1">
                  <p:embed/>
                  <p:pic>
                    <p:nvPicPr>
                      <p:cNvPr id="6" name="Objeto 5" hidden="1">
                        <a:extLst>
                          <a:ext uri="{FF2B5EF4-FFF2-40B4-BE49-F238E27FC236}">
                            <a16:creationId xmlns:a16="http://schemas.microsoft.com/office/drawing/2014/main" id="{99C70686-8369-25F2-71E6-B1E063466906}"/>
                          </a:ext>
                        </a:extLst>
                      </p:cNvPr>
                      <p:cNvPicPr/>
                      <p:nvPr/>
                    </p:nvPicPr>
                    <p:blipFill>
                      <a:blip r:embed="rId5"/>
                      <a:stretch>
                        <a:fillRect/>
                      </a:stretch>
                    </p:blipFill>
                    <p:spPr>
                      <a:xfrm>
                        <a:off x="1191" y="858441"/>
                        <a:ext cx="1191" cy="1191"/>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3B093C3F-D22F-4EEA-6460-57B7B5F85241}"/>
              </a:ext>
            </a:extLst>
          </p:cNvPr>
          <p:cNvSpPr>
            <a:spLocks noGrp="1"/>
          </p:cNvSpPr>
          <p:nvPr>
            <p:ph type="title"/>
          </p:nvPr>
        </p:nvSpPr>
        <p:spPr>
          <a:xfrm>
            <a:off x="288130" y="749063"/>
            <a:ext cx="8565356" cy="364331"/>
          </a:xfrm>
        </p:spPr>
        <p:txBody>
          <a:bodyPr vert="horz">
            <a:noAutofit/>
          </a:bodyPr>
          <a:lstStyle/>
          <a:p>
            <a:r>
              <a:rPr lang="en-US" sz="2800" b="1" dirty="0">
                <a:latin typeface="+mj-lt"/>
              </a:rPr>
              <a:t>Stronger Together: Dismantling Silos in Educator Preparation</a:t>
            </a:r>
          </a:p>
        </p:txBody>
      </p:sp>
      <p:sp>
        <p:nvSpPr>
          <p:cNvPr id="18463" name="Elipse 18462">
            <a:extLst>
              <a:ext uri="{FF2B5EF4-FFF2-40B4-BE49-F238E27FC236}">
                <a16:creationId xmlns:a16="http://schemas.microsoft.com/office/drawing/2014/main" id="{E7CA0826-11CD-C707-446A-6B98089EE3FE}"/>
              </a:ext>
            </a:extLst>
          </p:cNvPr>
          <p:cNvSpPr/>
          <p:nvPr/>
        </p:nvSpPr>
        <p:spPr>
          <a:xfrm>
            <a:off x="3822578" y="2954333"/>
            <a:ext cx="1802153" cy="150011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r>
              <a:rPr lang="en-US" b="1" dirty="0">
                <a:solidFill>
                  <a:schemeClr val="accent1"/>
                </a:solidFill>
                <a:latin typeface="Times New Roman" panose="02020603050405020304" pitchFamily="18" charset="0"/>
                <a:cs typeface="Times New Roman" panose="02020603050405020304" pitchFamily="18" charset="0"/>
              </a:rPr>
              <a:t>Educator Preparation Ecosystem</a:t>
            </a:r>
          </a:p>
        </p:txBody>
      </p:sp>
      <p:sp>
        <p:nvSpPr>
          <p:cNvPr id="18464" name="Elipse 18463">
            <a:extLst>
              <a:ext uri="{FF2B5EF4-FFF2-40B4-BE49-F238E27FC236}">
                <a16:creationId xmlns:a16="http://schemas.microsoft.com/office/drawing/2014/main" id="{F828D157-D798-4F9E-44BC-E6BD68F9A98C}"/>
              </a:ext>
            </a:extLst>
          </p:cNvPr>
          <p:cNvSpPr/>
          <p:nvPr/>
        </p:nvSpPr>
        <p:spPr>
          <a:xfrm>
            <a:off x="2404747" y="1943261"/>
            <a:ext cx="1583864" cy="1245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r>
              <a:rPr lang="en-US" sz="1200" b="1" dirty="0">
                <a:solidFill>
                  <a:srgbClr val="FFFFFF"/>
                </a:solidFill>
                <a:latin typeface="Verdana"/>
              </a:rPr>
              <a:t>Community </a:t>
            </a:r>
          </a:p>
          <a:p>
            <a:pPr algn="ctr" defTabSz="685800">
              <a:defRPr/>
            </a:pPr>
            <a:r>
              <a:rPr lang="en-US" sz="1200" b="1" dirty="0">
                <a:solidFill>
                  <a:srgbClr val="FFFFFF"/>
                </a:solidFill>
                <a:latin typeface="Verdana"/>
              </a:rPr>
              <a:t>Colleges</a:t>
            </a:r>
          </a:p>
        </p:txBody>
      </p:sp>
      <p:sp>
        <p:nvSpPr>
          <p:cNvPr id="18465" name="Elipse 18464">
            <a:extLst>
              <a:ext uri="{FF2B5EF4-FFF2-40B4-BE49-F238E27FC236}">
                <a16:creationId xmlns:a16="http://schemas.microsoft.com/office/drawing/2014/main" id="{E91AE72B-A827-0690-68E6-286837E94C77}"/>
              </a:ext>
            </a:extLst>
          </p:cNvPr>
          <p:cNvSpPr/>
          <p:nvPr/>
        </p:nvSpPr>
        <p:spPr>
          <a:xfrm>
            <a:off x="4025279" y="1677833"/>
            <a:ext cx="1674636" cy="1245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r>
              <a:rPr lang="en-US" sz="1200" b="1" dirty="0">
                <a:solidFill>
                  <a:srgbClr val="FFFFFF"/>
                </a:solidFill>
                <a:latin typeface="Verdana"/>
              </a:rPr>
              <a:t>PK-12 School Districts</a:t>
            </a:r>
          </a:p>
        </p:txBody>
      </p:sp>
      <p:sp>
        <p:nvSpPr>
          <p:cNvPr id="18466" name="Elipse 18465">
            <a:extLst>
              <a:ext uri="{FF2B5EF4-FFF2-40B4-BE49-F238E27FC236}">
                <a16:creationId xmlns:a16="http://schemas.microsoft.com/office/drawing/2014/main" id="{0609DBE0-41D1-704C-C048-20815D22344E}"/>
              </a:ext>
            </a:extLst>
          </p:cNvPr>
          <p:cNvSpPr/>
          <p:nvPr/>
        </p:nvSpPr>
        <p:spPr>
          <a:xfrm>
            <a:off x="5775861" y="3425295"/>
            <a:ext cx="1674637" cy="12498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r>
              <a:rPr lang="en-US" sz="1200" b="1" dirty="0">
                <a:solidFill>
                  <a:srgbClr val="FFFFFF"/>
                </a:solidFill>
                <a:latin typeface="Verdana"/>
              </a:rPr>
              <a:t>State Education Departments</a:t>
            </a:r>
          </a:p>
        </p:txBody>
      </p:sp>
      <p:sp>
        <p:nvSpPr>
          <p:cNvPr id="18467" name="Elipse 18466">
            <a:extLst>
              <a:ext uri="{FF2B5EF4-FFF2-40B4-BE49-F238E27FC236}">
                <a16:creationId xmlns:a16="http://schemas.microsoft.com/office/drawing/2014/main" id="{CCFDB23B-D6E0-ED53-23EA-C66974E41DE5}"/>
              </a:ext>
            </a:extLst>
          </p:cNvPr>
          <p:cNvSpPr/>
          <p:nvPr/>
        </p:nvSpPr>
        <p:spPr>
          <a:xfrm>
            <a:off x="1909585" y="3187457"/>
            <a:ext cx="1672252" cy="126698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r>
              <a:rPr lang="en-US" sz="1200" b="1" dirty="0">
                <a:solidFill>
                  <a:srgbClr val="FFFFFF"/>
                </a:solidFill>
                <a:latin typeface="Verdana" panose="020B0604030504040204" pitchFamily="34" charset="0"/>
                <a:ea typeface="Verdana" panose="020B0604030504040204" pitchFamily="34" charset="0"/>
                <a:cs typeface="Verdana" panose="020B0604030504040204" pitchFamily="34" charset="0"/>
              </a:rPr>
              <a:t>Colleges/</a:t>
            </a:r>
          </a:p>
          <a:p>
            <a:pPr algn="ctr" defTabSz="685800">
              <a:defRPr/>
            </a:pPr>
            <a:r>
              <a:rPr lang="en-US" sz="1200" b="1" dirty="0">
                <a:solidFill>
                  <a:srgbClr val="FFFFFF"/>
                </a:solidFill>
                <a:latin typeface="Verdana" panose="020B0604030504040204" pitchFamily="34" charset="0"/>
                <a:ea typeface="Verdana" panose="020B0604030504040204" pitchFamily="34" charset="0"/>
                <a:cs typeface="Verdana" panose="020B0604030504040204" pitchFamily="34" charset="0"/>
              </a:rPr>
              <a:t>Schools of Education</a:t>
            </a:r>
          </a:p>
        </p:txBody>
      </p:sp>
      <p:sp>
        <p:nvSpPr>
          <p:cNvPr id="18472" name="Elipse 18471">
            <a:extLst>
              <a:ext uri="{FF2B5EF4-FFF2-40B4-BE49-F238E27FC236}">
                <a16:creationId xmlns:a16="http://schemas.microsoft.com/office/drawing/2014/main" id="{1E619420-52D3-F1DF-D7AD-329FA415A83E}"/>
              </a:ext>
            </a:extLst>
          </p:cNvPr>
          <p:cNvSpPr/>
          <p:nvPr/>
        </p:nvSpPr>
        <p:spPr>
          <a:xfrm>
            <a:off x="2745711" y="4430792"/>
            <a:ext cx="1749238" cy="11941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r>
              <a:rPr lang="en-US" sz="1200" b="1" dirty="0">
                <a:solidFill>
                  <a:srgbClr val="FFFFFF"/>
                </a:solidFill>
                <a:latin typeface="Verdana"/>
              </a:rPr>
              <a:t>Non-Profit Education Organizations</a:t>
            </a:r>
          </a:p>
        </p:txBody>
      </p:sp>
      <p:sp>
        <p:nvSpPr>
          <p:cNvPr id="18473" name="Elipse 18472">
            <a:extLst>
              <a:ext uri="{FF2B5EF4-FFF2-40B4-BE49-F238E27FC236}">
                <a16:creationId xmlns:a16="http://schemas.microsoft.com/office/drawing/2014/main" id="{587959F3-2420-1275-E2B9-953A6D05C349}"/>
              </a:ext>
            </a:extLst>
          </p:cNvPr>
          <p:cNvSpPr/>
          <p:nvPr/>
        </p:nvSpPr>
        <p:spPr>
          <a:xfrm>
            <a:off x="4570808" y="4462235"/>
            <a:ext cx="1674636" cy="11941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r>
              <a:rPr lang="en-US" sz="1200" b="1" dirty="0">
                <a:solidFill>
                  <a:srgbClr val="FFFFFF"/>
                </a:solidFill>
                <a:latin typeface="Verdana"/>
              </a:rPr>
              <a:t>Alternative Certification Programs</a:t>
            </a:r>
          </a:p>
        </p:txBody>
      </p:sp>
      <p:grpSp>
        <p:nvGrpSpPr>
          <p:cNvPr id="18477" name="Grupo 18476">
            <a:extLst>
              <a:ext uri="{FF2B5EF4-FFF2-40B4-BE49-F238E27FC236}">
                <a16:creationId xmlns:a16="http://schemas.microsoft.com/office/drawing/2014/main" id="{81B1A907-297B-36E2-21A5-8F02587478D7}"/>
              </a:ext>
            </a:extLst>
          </p:cNvPr>
          <p:cNvGrpSpPr/>
          <p:nvPr/>
        </p:nvGrpSpPr>
        <p:grpSpPr>
          <a:xfrm>
            <a:off x="3657697" y="3039218"/>
            <a:ext cx="2118164" cy="1391574"/>
            <a:chOff x="9336879" y="3128168"/>
            <a:chExt cx="1592264" cy="1592264"/>
          </a:xfrm>
        </p:grpSpPr>
        <p:sp>
          <p:nvSpPr>
            <p:cNvPr id="18474" name="Arco 18473">
              <a:extLst>
                <a:ext uri="{FF2B5EF4-FFF2-40B4-BE49-F238E27FC236}">
                  <a16:creationId xmlns:a16="http://schemas.microsoft.com/office/drawing/2014/main" id="{F0E90B25-3E73-1490-6FA9-909C171AC2D9}"/>
                </a:ext>
              </a:extLst>
            </p:cNvPr>
            <p:cNvSpPr/>
            <p:nvPr/>
          </p:nvSpPr>
          <p:spPr>
            <a:xfrm>
              <a:off x="9336879" y="3128168"/>
              <a:ext cx="1592264" cy="1592264"/>
            </a:xfrm>
            <a:prstGeom prst="arc">
              <a:avLst>
                <a:gd name="adj1" fmla="val 11185012"/>
                <a:gd name="adj2" fmla="val 21330849"/>
              </a:avLst>
            </a:prstGeom>
            <a:noFill/>
            <a:ln w="57150">
              <a:solidFill>
                <a:srgbClr val="002060"/>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lstStyle/>
            <a:p>
              <a:pPr algn="ctr" defTabSz="685800">
                <a:defRPr/>
              </a:pPr>
              <a:endParaRPr lang="en-US" sz="1350" dirty="0" err="1">
                <a:solidFill>
                  <a:srgbClr val="FFFFFF"/>
                </a:solidFill>
                <a:latin typeface="Verdana"/>
              </a:endParaRPr>
            </a:p>
          </p:txBody>
        </p:sp>
        <p:sp>
          <p:nvSpPr>
            <p:cNvPr id="18476" name="Arco 18475">
              <a:extLst>
                <a:ext uri="{FF2B5EF4-FFF2-40B4-BE49-F238E27FC236}">
                  <a16:creationId xmlns:a16="http://schemas.microsoft.com/office/drawing/2014/main" id="{E464FFF2-37AF-6EBD-E866-0762E1C37BAE}"/>
                </a:ext>
              </a:extLst>
            </p:cNvPr>
            <p:cNvSpPr/>
            <p:nvPr/>
          </p:nvSpPr>
          <p:spPr>
            <a:xfrm>
              <a:off x="9336879" y="3128168"/>
              <a:ext cx="1592264" cy="1592264"/>
            </a:xfrm>
            <a:prstGeom prst="arc">
              <a:avLst>
                <a:gd name="adj1" fmla="val 158409"/>
                <a:gd name="adj2" fmla="val 10699095"/>
              </a:avLst>
            </a:prstGeom>
            <a:noFill/>
            <a:ln w="57150">
              <a:solidFill>
                <a:srgbClr val="002060"/>
              </a:solidFill>
              <a:tailEnd type="arrow" w="med" len="sm"/>
            </a:ln>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lstStyle/>
            <a:p>
              <a:pPr algn="ctr" defTabSz="685800">
                <a:defRPr/>
              </a:pPr>
              <a:endParaRPr lang="en-US" sz="1350" dirty="0" err="1">
                <a:solidFill>
                  <a:srgbClr val="FFFFFF"/>
                </a:solidFill>
                <a:latin typeface="Verdana"/>
              </a:endParaRPr>
            </a:p>
          </p:txBody>
        </p:sp>
      </p:grpSp>
      <p:sp>
        <p:nvSpPr>
          <p:cNvPr id="8" name="TextBox 7">
            <a:extLst>
              <a:ext uri="{FF2B5EF4-FFF2-40B4-BE49-F238E27FC236}">
                <a16:creationId xmlns:a16="http://schemas.microsoft.com/office/drawing/2014/main" id="{F4372D2A-E9E9-27F1-B165-0781471356B5}"/>
              </a:ext>
            </a:extLst>
          </p:cNvPr>
          <p:cNvSpPr txBox="1"/>
          <p:nvPr/>
        </p:nvSpPr>
        <p:spPr>
          <a:xfrm>
            <a:off x="7984672" y="2351315"/>
            <a:ext cx="0" cy="0"/>
          </a:xfrm>
          <a:prstGeom prst="rect">
            <a:avLst/>
          </a:prstGeom>
          <a:noFill/>
        </p:spPr>
        <p:txBody>
          <a:bodyPr wrap="none" lIns="0" tIns="0" rIns="0" bIns="0" rtlCol="0">
            <a:noAutofit/>
          </a:bodyPr>
          <a:lstStyle/>
          <a:p>
            <a:pPr defTabSz="171450">
              <a:spcAft>
                <a:spcPts val="900"/>
              </a:spcAft>
            </a:pPr>
            <a:endParaRPr lang="en-US" sz="1350" dirty="0"/>
          </a:p>
        </p:txBody>
      </p:sp>
      <p:sp>
        <p:nvSpPr>
          <p:cNvPr id="9" name="Elipse 18465">
            <a:extLst>
              <a:ext uri="{FF2B5EF4-FFF2-40B4-BE49-F238E27FC236}">
                <a16:creationId xmlns:a16="http://schemas.microsoft.com/office/drawing/2014/main" id="{D9A12B95-D1B0-1264-2AC7-0245330E1EA0}"/>
              </a:ext>
            </a:extLst>
          </p:cNvPr>
          <p:cNvSpPr/>
          <p:nvPr/>
        </p:nvSpPr>
        <p:spPr>
          <a:xfrm>
            <a:off x="5700591" y="2138504"/>
            <a:ext cx="1674637" cy="12498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defRPr/>
            </a:pPr>
            <a:r>
              <a:rPr lang="en-US" sz="1200" b="1" dirty="0">
                <a:solidFill>
                  <a:srgbClr val="FFFFFF"/>
                </a:solidFill>
                <a:latin typeface="Verdana"/>
              </a:rPr>
              <a:t>Policy Agencies (Local, State, Federal)</a:t>
            </a:r>
          </a:p>
        </p:txBody>
      </p:sp>
      <p:sp>
        <p:nvSpPr>
          <p:cNvPr id="4" name="Right Arrow 3">
            <a:extLst>
              <a:ext uri="{FF2B5EF4-FFF2-40B4-BE49-F238E27FC236}">
                <a16:creationId xmlns:a16="http://schemas.microsoft.com/office/drawing/2014/main" id="{5904B67F-8E84-E475-8CA2-C0259C356AF6}"/>
              </a:ext>
            </a:extLst>
          </p:cNvPr>
          <p:cNvSpPr/>
          <p:nvPr/>
        </p:nvSpPr>
        <p:spPr>
          <a:xfrm>
            <a:off x="61950" y="3395715"/>
            <a:ext cx="1847635" cy="850472"/>
          </a:xfrm>
          <a:prstGeom prst="rightArrow">
            <a:avLst>
              <a:gd name="adj1" fmla="val 63559"/>
              <a:gd name="adj2" fmla="val 63581"/>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788" b="1" dirty="0">
              <a:solidFill>
                <a:srgbClr val="FFFFFF"/>
              </a:solidFill>
              <a:latin typeface="Verdana"/>
            </a:endParaRPr>
          </a:p>
        </p:txBody>
      </p:sp>
    </p:spTree>
    <p:extLst>
      <p:ext uri="{BB962C8B-B14F-4D97-AF65-F5344CB8AC3E}">
        <p14:creationId xmlns:p14="http://schemas.microsoft.com/office/powerpoint/2010/main" val="17202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o 5" hidden="1">
            <a:extLst>
              <a:ext uri="{FF2B5EF4-FFF2-40B4-BE49-F238E27FC236}">
                <a16:creationId xmlns:a16="http://schemas.microsoft.com/office/drawing/2014/main" id="{84125D57-F80F-1DAC-B6CB-D4619001B487}"/>
              </a:ext>
            </a:extLst>
          </p:cNvPr>
          <p:cNvGraphicFramePr>
            <a:graphicFrameLocks noChangeAspect="1"/>
          </p:cNvGraphicFramePr>
          <p:nvPr>
            <p:custDataLst>
              <p:tags r:id="rId1"/>
            </p:custDataLst>
          </p:nvPr>
        </p:nvGraphicFramePr>
        <p:xfrm>
          <a:off x="1191" y="858441"/>
          <a:ext cx="1191" cy="1191"/>
        </p:xfrm>
        <a:graphic>
          <a:graphicData uri="http://schemas.openxmlformats.org/presentationml/2006/ole">
            <mc:AlternateContent xmlns:mc="http://schemas.openxmlformats.org/markup-compatibility/2006">
              <mc:Choice xmlns:v="urn:schemas-microsoft-com:vml" Requires="v">
                <p:oleObj name="Diapositiva de think-cell" r:id="rId4" imgW="317" imgH="318" progId="TCLayout.ActiveDocument.1">
                  <p:embed/>
                </p:oleObj>
              </mc:Choice>
              <mc:Fallback>
                <p:oleObj name="Diapositiva de think-cell" r:id="rId4" imgW="317" imgH="318" progId="TCLayout.ActiveDocument.1">
                  <p:embed/>
                  <p:pic>
                    <p:nvPicPr>
                      <p:cNvPr id="6" name="Objeto 5" hidden="1">
                        <a:extLst>
                          <a:ext uri="{FF2B5EF4-FFF2-40B4-BE49-F238E27FC236}">
                            <a16:creationId xmlns:a16="http://schemas.microsoft.com/office/drawing/2014/main" id="{84125D57-F80F-1DAC-B6CB-D4619001B487}"/>
                          </a:ext>
                        </a:extLst>
                      </p:cNvPr>
                      <p:cNvPicPr/>
                      <p:nvPr/>
                    </p:nvPicPr>
                    <p:blipFill>
                      <a:blip r:embed="rId5"/>
                      <a:stretch>
                        <a:fillRect/>
                      </a:stretch>
                    </p:blipFill>
                    <p:spPr>
                      <a:xfrm>
                        <a:off x="1191" y="858441"/>
                        <a:ext cx="1191" cy="1191"/>
                      </a:xfrm>
                      <a:prstGeom prst="rect">
                        <a:avLst/>
                      </a:prstGeom>
                    </p:spPr>
                  </p:pic>
                </p:oleObj>
              </mc:Fallback>
            </mc:AlternateContent>
          </a:graphicData>
        </a:graphic>
      </p:graphicFrame>
      <p:sp>
        <p:nvSpPr>
          <p:cNvPr id="3" name="Título 2">
            <a:extLst>
              <a:ext uri="{FF2B5EF4-FFF2-40B4-BE49-F238E27FC236}">
                <a16:creationId xmlns:a16="http://schemas.microsoft.com/office/drawing/2014/main" id="{F6F5CFF7-C044-BC13-402E-93F88D8D4254}"/>
              </a:ext>
            </a:extLst>
          </p:cNvPr>
          <p:cNvSpPr>
            <a:spLocks noGrp="1"/>
          </p:cNvSpPr>
          <p:nvPr>
            <p:ph type="title"/>
          </p:nvPr>
        </p:nvSpPr>
        <p:spPr>
          <a:xfrm>
            <a:off x="462417" y="639014"/>
            <a:ext cx="8565356" cy="364331"/>
          </a:xfrm>
        </p:spPr>
        <p:txBody>
          <a:bodyPr vert="horz">
            <a:noAutofit/>
          </a:bodyPr>
          <a:lstStyle/>
          <a:p>
            <a:r>
              <a:rPr lang="en-US" sz="2800" b="1" dirty="0">
                <a:latin typeface="+mj-lt"/>
              </a:rPr>
              <a:t>State and District-Level Educator Pipelines (Stackable Credentialing)</a:t>
            </a:r>
            <a:endParaRPr lang="en-GB" sz="2800" dirty="0"/>
          </a:p>
        </p:txBody>
      </p:sp>
      <p:sp>
        <p:nvSpPr>
          <p:cNvPr id="7" name="Rectángulo 6">
            <a:extLst>
              <a:ext uri="{FF2B5EF4-FFF2-40B4-BE49-F238E27FC236}">
                <a16:creationId xmlns:a16="http://schemas.microsoft.com/office/drawing/2014/main" id="{DCA7B4B8-3059-9628-3EF9-D1312484AB65}"/>
              </a:ext>
            </a:extLst>
          </p:cNvPr>
          <p:cNvSpPr/>
          <p:nvPr/>
        </p:nvSpPr>
        <p:spPr>
          <a:xfrm>
            <a:off x="528638" y="3797815"/>
            <a:ext cx="1900238" cy="1145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t"/>
          <a:lstStyle/>
          <a:p>
            <a:pPr>
              <a:defRPr/>
            </a:pPr>
            <a:r>
              <a:rPr lang="en-US" sz="1350" dirty="0">
                <a:solidFill>
                  <a:schemeClr val="tx1"/>
                </a:solidFill>
              </a:rPr>
              <a:t>Engage with high school students and offer education coursework for college credit</a:t>
            </a:r>
          </a:p>
        </p:txBody>
      </p:sp>
      <p:sp>
        <p:nvSpPr>
          <p:cNvPr id="8" name="Rectángulo 7">
            <a:extLst>
              <a:ext uri="{FF2B5EF4-FFF2-40B4-BE49-F238E27FC236}">
                <a16:creationId xmlns:a16="http://schemas.microsoft.com/office/drawing/2014/main" id="{ED143BE1-040E-2258-0EBF-22A8D4E0D55C}"/>
              </a:ext>
            </a:extLst>
          </p:cNvPr>
          <p:cNvSpPr/>
          <p:nvPr/>
        </p:nvSpPr>
        <p:spPr>
          <a:xfrm>
            <a:off x="2674144" y="3293269"/>
            <a:ext cx="1900238" cy="16502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t"/>
          <a:lstStyle/>
          <a:p>
            <a:r>
              <a:rPr lang="en-US" sz="1350" dirty="0">
                <a:solidFill>
                  <a:schemeClr val="tx1"/>
                </a:solidFill>
                <a:ea typeface="Verdana" panose="020B0604030504040204" pitchFamily="34" charset="0"/>
                <a:cs typeface="Verdana" panose="020B0604030504040204" pitchFamily="34" charset="0"/>
              </a:rPr>
              <a:t>Offer opportunity to gain teaching credentials to aspiring educators in community college and other alternative </a:t>
            </a:r>
          </a:p>
          <a:p>
            <a:r>
              <a:rPr lang="en-US" sz="1350" dirty="0">
                <a:solidFill>
                  <a:schemeClr val="tx1"/>
                </a:solidFill>
                <a:ea typeface="Verdana" panose="020B0604030504040204" pitchFamily="34" charset="0"/>
                <a:cs typeface="Verdana" panose="020B0604030504040204" pitchFamily="34" charset="0"/>
              </a:rPr>
              <a:t>settings while they work</a:t>
            </a:r>
          </a:p>
          <a:p>
            <a:pPr defTabSz="685800">
              <a:defRPr/>
            </a:pPr>
            <a:endParaRPr lang="en-US" sz="900" dirty="0">
              <a:solidFill>
                <a:srgbClr val="000000"/>
              </a:solidFill>
              <a:latin typeface="Verdana"/>
            </a:endParaRPr>
          </a:p>
        </p:txBody>
      </p:sp>
      <p:sp>
        <p:nvSpPr>
          <p:cNvPr id="9" name="Rectángulo 8">
            <a:extLst>
              <a:ext uri="{FF2B5EF4-FFF2-40B4-BE49-F238E27FC236}">
                <a16:creationId xmlns:a16="http://schemas.microsoft.com/office/drawing/2014/main" id="{E123575D-89ED-4898-A639-6717BABD1406}"/>
              </a:ext>
            </a:extLst>
          </p:cNvPr>
          <p:cNvSpPr/>
          <p:nvPr/>
        </p:nvSpPr>
        <p:spPr>
          <a:xfrm>
            <a:off x="4819651" y="2693194"/>
            <a:ext cx="1900238" cy="22502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t"/>
          <a:lstStyle/>
          <a:p>
            <a:pPr defTabSz="685800">
              <a:defRPr/>
            </a:pPr>
            <a:r>
              <a:rPr lang="en-US" sz="1350" dirty="0">
                <a:solidFill>
                  <a:schemeClr val="tx1"/>
                </a:solidFill>
              </a:rPr>
              <a:t>Provide support for 4-year education students/teacher candidates; training that is accessible and affordable; include transfer students from community colleges and other learning settings</a:t>
            </a:r>
            <a:endParaRPr lang="en-US" sz="1350" dirty="0">
              <a:solidFill>
                <a:schemeClr val="tx1"/>
              </a:solidFill>
              <a:latin typeface="Verdana"/>
            </a:endParaRPr>
          </a:p>
        </p:txBody>
      </p:sp>
      <p:sp>
        <p:nvSpPr>
          <p:cNvPr id="10" name="Rectángulo 9">
            <a:extLst>
              <a:ext uri="{FF2B5EF4-FFF2-40B4-BE49-F238E27FC236}">
                <a16:creationId xmlns:a16="http://schemas.microsoft.com/office/drawing/2014/main" id="{3747D77C-1D9E-4E2E-75BE-87CBE645AE08}"/>
              </a:ext>
            </a:extLst>
          </p:cNvPr>
          <p:cNvSpPr/>
          <p:nvPr/>
        </p:nvSpPr>
        <p:spPr>
          <a:xfrm>
            <a:off x="6966343" y="2423159"/>
            <a:ext cx="1900238" cy="25203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27000" rIns="27000" bIns="27000" rtlCol="0" anchor="t"/>
          <a:lstStyle/>
          <a:p>
            <a:pPr>
              <a:defRPr/>
            </a:pPr>
            <a:r>
              <a:rPr lang="en-US" sz="1350" dirty="0">
                <a:solidFill>
                  <a:schemeClr val="tx1"/>
                </a:solidFill>
              </a:rPr>
              <a:t>Guaranteed placement w/coaching and induction support for the first 5 years of education career.</a:t>
            </a:r>
          </a:p>
          <a:p>
            <a:pPr defTabSz="685800">
              <a:defRPr/>
            </a:pPr>
            <a:endParaRPr lang="en-US" sz="900" dirty="0">
              <a:solidFill>
                <a:srgbClr val="000000"/>
              </a:solidFill>
              <a:latin typeface="Verdana"/>
            </a:endParaRPr>
          </a:p>
        </p:txBody>
      </p:sp>
      <p:sp>
        <p:nvSpPr>
          <p:cNvPr id="11" name="TextBox 24">
            <a:extLst>
              <a:ext uri="{FF2B5EF4-FFF2-40B4-BE49-F238E27FC236}">
                <a16:creationId xmlns:a16="http://schemas.microsoft.com/office/drawing/2014/main" id="{32AF2948-66FC-A42C-4827-4F98B4EA9B71}"/>
              </a:ext>
            </a:extLst>
          </p:cNvPr>
          <p:cNvSpPr txBox="1"/>
          <p:nvPr/>
        </p:nvSpPr>
        <p:spPr>
          <a:xfrm>
            <a:off x="528638" y="3406141"/>
            <a:ext cx="1900238" cy="161583"/>
          </a:xfrm>
          <a:prstGeom prst="rect">
            <a:avLst/>
          </a:prstGeom>
          <a:noFill/>
        </p:spPr>
        <p:txBody>
          <a:bodyPr wrap="square" lIns="27000" tIns="0" rIns="27000" bIns="0" rtlCol="0" anchor="t">
            <a:spAutoFit/>
          </a:bodyPr>
          <a:lstStyle/>
          <a:p>
            <a:pPr defTabSz="685800">
              <a:defRPr/>
            </a:pPr>
            <a:r>
              <a:rPr lang="en-US" sz="105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Dual Enrollment</a:t>
            </a:r>
          </a:p>
        </p:txBody>
      </p:sp>
      <p:sp>
        <p:nvSpPr>
          <p:cNvPr id="12" name="TextBox 24">
            <a:extLst>
              <a:ext uri="{FF2B5EF4-FFF2-40B4-BE49-F238E27FC236}">
                <a16:creationId xmlns:a16="http://schemas.microsoft.com/office/drawing/2014/main" id="{6F7189FF-83C1-4F08-45BD-84B9BE72721A}"/>
              </a:ext>
            </a:extLst>
          </p:cNvPr>
          <p:cNvSpPr txBox="1"/>
          <p:nvPr/>
        </p:nvSpPr>
        <p:spPr>
          <a:xfrm>
            <a:off x="2670571" y="2894444"/>
            <a:ext cx="1900238" cy="161583"/>
          </a:xfrm>
          <a:prstGeom prst="rect">
            <a:avLst/>
          </a:prstGeom>
          <a:noFill/>
        </p:spPr>
        <p:txBody>
          <a:bodyPr wrap="square" lIns="27000" tIns="0" rIns="27000" bIns="0" rtlCol="0" anchor="t">
            <a:spAutoFit/>
          </a:bodyPr>
          <a:lstStyle/>
          <a:p>
            <a:pPr defTabSz="685800">
              <a:defRPr/>
            </a:pPr>
            <a:r>
              <a:rPr lang="en-US" sz="105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CDA/AA Degree</a:t>
            </a:r>
          </a:p>
        </p:txBody>
      </p:sp>
      <p:sp>
        <p:nvSpPr>
          <p:cNvPr id="13" name="TextBox 24">
            <a:extLst>
              <a:ext uri="{FF2B5EF4-FFF2-40B4-BE49-F238E27FC236}">
                <a16:creationId xmlns:a16="http://schemas.microsoft.com/office/drawing/2014/main" id="{D45D44F1-50CD-A1B7-5D91-47A33C33A5C1}"/>
              </a:ext>
            </a:extLst>
          </p:cNvPr>
          <p:cNvSpPr txBox="1"/>
          <p:nvPr/>
        </p:nvSpPr>
        <p:spPr>
          <a:xfrm>
            <a:off x="4816076" y="2289337"/>
            <a:ext cx="1900238" cy="161583"/>
          </a:xfrm>
          <a:prstGeom prst="rect">
            <a:avLst/>
          </a:prstGeom>
          <a:noFill/>
        </p:spPr>
        <p:txBody>
          <a:bodyPr wrap="square" lIns="27000" tIns="0" rIns="27000" bIns="0" rtlCol="0" anchor="t">
            <a:spAutoFit/>
          </a:bodyPr>
          <a:lstStyle/>
          <a:p>
            <a:pPr defTabSz="685800">
              <a:defRPr/>
            </a:pPr>
            <a:r>
              <a:rPr lang="en-US" sz="105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BA/BS Degree</a:t>
            </a:r>
          </a:p>
        </p:txBody>
      </p:sp>
      <p:sp>
        <p:nvSpPr>
          <p:cNvPr id="14" name="TextBox 24">
            <a:extLst>
              <a:ext uri="{FF2B5EF4-FFF2-40B4-BE49-F238E27FC236}">
                <a16:creationId xmlns:a16="http://schemas.microsoft.com/office/drawing/2014/main" id="{9E07E94C-FC5E-376F-05E9-8A44DEA1FECE}"/>
              </a:ext>
            </a:extLst>
          </p:cNvPr>
          <p:cNvSpPr txBox="1"/>
          <p:nvPr/>
        </p:nvSpPr>
        <p:spPr>
          <a:xfrm>
            <a:off x="6965156" y="2000461"/>
            <a:ext cx="1900238" cy="323165"/>
          </a:xfrm>
          <a:prstGeom prst="rect">
            <a:avLst/>
          </a:prstGeom>
          <a:noFill/>
        </p:spPr>
        <p:txBody>
          <a:bodyPr wrap="square" lIns="27000" tIns="0" rIns="27000" bIns="0" rtlCol="0" anchor="t">
            <a:spAutoFit/>
          </a:bodyPr>
          <a:lstStyle/>
          <a:p>
            <a:pPr defTabSz="685800">
              <a:defRPr/>
            </a:pPr>
            <a:r>
              <a:rPr lang="en-US" sz="1050" b="1" dirty="0">
                <a:solidFill>
                  <a:srgbClr val="000000"/>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Job Placement/Coaching</a:t>
            </a:r>
          </a:p>
        </p:txBody>
      </p:sp>
      <p:sp>
        <p:nvSpPr>
          <p:cNvPr id="16" name="Elipse 15">
            <a:extLst>
              <a:ext uri="{FF2B5EF4-FFF2-40B4-BE49-F238E27FC236}">
                <a16:creationId xmlns:a16="http://schemas.microsoft.com/office/drawing/2014/main" id="{DC14F6BB-B0BD-0CC8-2EDB-33BA1C6937CB}"/>
              </a:ext>
            </a:extLst>
          </p:cNvPr>
          <p:cNvSpPr/>
          <p:nvPr/>
        </p:nvSpPr>
        <p:spPr>
          <a:xfrm>
            <a:off x="278606" y="3406140"/>
            <a:ext cx="223242" cy="2232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lstStyle/>
          <a:p>
            <a:pPr algn="ctr" defTabSz="685800">
              <a:defRPr/>
            </a:pPr>
            <a:r>
              <a:rPr lang="en-GB" sz="1200" b="1" dirty="0">
                <a:solidFill>
                  <a:srgbClr val="FFFFFF"/>
                </a:solidFill>
                <a:latin typeface="Verdana"/>
              </a:rPr>
              <a:t>1</a:t>
            </a:r>
          </a:p>
        </p:txBody>
      </p:sp>
      <p:sp>
        <p:nvSpPr>
          <p:cNvPr id="17" name="Elipse 16">
            <a:extLst>
              <a:ext uri="{FF2B5EF4-FFF2-40B4-BE49-F238E27FC236}">
                <a16:creationId xmlns:a16="http://schemas.microsoft.com/office/drawing/2014/main" id="{917D3B39-C682-F679-77E5-CF01EA2EAD57}"/>
              </a:ext>
            </a:extLst>
          </p:cNvPr>
          <p:cNvSpPr/>
          <p:nvPr/>
        </p:nvSpPr>
        <p:spPr>
          <a:xfrm>
            <a:off x="2428876" y="2894444"/>
            <a:ext cx="223242" cy="2232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lstStyle/>
          <a:p>
            <a:pPr algn="ctr" defTabSz="685800">
              <a:defRPr/>
            </a:pPr>
            <a:r>
              <a:rPr lang="en-GB" sz="1200" b="1" dirty="0">
                <a:solidFill>
                  <a:srgbClr val="FFFFFF"/>
                </a:solidFill>
                <a:latin typeface="Verdana"/>
              </a:rPr>
              <a:t>2</a:t>
            </a:r>
          </a:p>
        </p:txBody>
      </p:sp>
      <p:sp>
        <p:nvSpPr>
          <p:cNvPr id="18" name="Elipse 17">
            <a:extLst>
              <a:ext uri="{FF2B5EF4-FFF2-40B4-BE49-F238E27FC236}">
                <a16:creationId xmlns:a16="http://schemas.microsoft.com/office/drawing/2014/main" id="{E7CD8BD8-0C43-5A9B-BC9F-6B4737966C36}"/>
              </a:ext>
            </a:extLst>
          </p:cNvPr>
          <p:cNvSpPr/>
          <p:nvPr/>
        </p:nvSpPr>
        <p:spPr>
          <a:xfrm>
            <a:off x="4569621" y="2289336"/>
            <a:ext cx="223242" cy="2232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lstStyle/>
          <a:p>
            <a:pPr algn="ctr" defTabSz="685800">
              <a:defRPr/>
            </a:pPr>
            <a:r>
              <a:rPr lang="en-GB" sz="1200" b="1" dirty="0">
                <a:solidFill>
                  <a:srgbClr val="FFFFFF"/>
                </a:solidFill>
                <a:latin typeface="Verdana"/>
              </a:rPr>
              <a:t>3</a:t>
            </a:r>
          </a:p>
        </p:txBody>
      </p:sp>
      <p:sp>
        <p:nvSpPr>
          <p:cNvPr id="19" name="Elipse 18">
            <a:extLst>
              <a:ext uri="{FF2B5EF4-FFF2-40B4-BE49-F238E27FC236}">
                <a16:creationId xmlns:a16="http://schemas.microsoft.com/office/drawing/2014/main" id="{F89D1271-45FF-A51C-D3BD-2B92953E58CA}"/>
              </a:ext>
            </a:extLst>
          </p:cNvPr>
          <p:cNvSpPr/>
          <p:nvPr/>
        </p:nvSpPr>
        <p:spPr>
          <a:xfrm>
            <a:off x="6716314" y="2000461"/>
            <a:ext cx="223242" cy="2232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lstStyle/>
          <a:p>
            <a:pPr algn="ctr" defTabSz="685800">
              <a:defRPr/>
            </a:pPr>
            <a:r>
              <a:rPr lang="en-GB" sz="1200" b="1" dirty="0">
                <a:solidFill>
                  <a:srgbClr val="FFFFFF"/>
                </a:solidFill>
                <a:latin typeface="Verdana"/>
              </a:rPr>
              <a:t>4</a:t>
            </a:r>
          </a:p>
        </p:txBody>
      </p:sp>
      <p:cxnSp>
        <p:nvCxnSpPr>
          <p:cNvPr id="22" name="Conector: angular 21">
            <a:extLst>
              <a:ext uri="{FF2B5EF4-FFF2-40B4-BE49-F238E27FC236}">
                <a16:creationId xmlns:a16="http://schemas.microsoft.com/office/drawing/2014/main" id="{ACE8758B-EB92-0CA4-7DB2-881CF1804982}"/>
              </a:ext>
            </a:extLst>
          </p:cNvPr>
          <p:cNvCxnSpPr>
            <a:cxnSpLocks/>
            <a:stCxn id="11" idx="0"/>
            <a:endCxn id="17" idx="2"/>
          </p:cNvCxnSpPr>
          <p:nvPr/>
        </p:nvCxnSpPr>
        <p:spPr>
          <a:xfrm rot="5400000" flipH="1" flipV="1">
            <a:off x="1753778" y="2731044"/>
            <a:ext cx="400076" cy="950119"/>
          </a:xfrm>
          <a:prstGeom prst="bentConnector2">
            <a:avLst/>
          </a:prstGeom>
          <a:noFill/>
          <a:ln w="28575">
            <a:solidFill>
              <a:schemeClr val="bg2"/>
            </a:solidFill>
            <a:tailEnd type="arrow" w="med" len="sm"/>
          </a:ln>
        </p:spPr>
        <p:style>
          <a:lnRef idx="2">
            <a:schemeClr val="accent1">
              <a:shade val="50000"/>
            </a:schemeClr>
          </a:lnRef>
          <a:fillRef idx="1">
            <a:schemeClr val="accent1"/>
          </a:fillRef>
          <a:effectRef idx="0">
            <a:schemeClr val="accent1"/>
          </a:effectRef>
          <a:fontRef idx="minor">
            <a:schemeClr val="lt1"/>
          </a:fontRef>
        </p:style>
      </p:cxnSp>
      <p:cxnSp>
        <p:nvCxnSpPr>
          <p:cNvPr id="24" name="Conector: angular 23">
            <a:extLst>
              <a:ext uri="{FF2B5EF4-FFF2-40B4-BE49-F238E27FC236}">
                <a16:creationId xmlns:a16="http://schemas.microsoft.com/office/drawing/2014/main" id="{B0CFECFF-D578-A05F-0DDF-D00D55415894}"/>
              </a:ext>
            </a:extLst>
          </p:cNvPr>
          <p:cNvCxnSpPr>
            <a:cxnSpLocks/>
            <a:stCxn id="12" idx="0"/>
            <a:endCxn id="18" idx="2"/>
          </p:cNvCxnSpPr>
          <p:nvPr/>
        </p:nvCxnSpPr>
        <p:spPr>
          <a:xfrm rot="5400000" flipH="1" flipV="1">
            <a:off x="3848412" y="2173236"/>
            <a:ext cx="493487" cy="948931"/>
          </a:xfrm>
          <a:prstGeom prst="bentConnector2">
            <a:avLst/>
          </a:prstGeom>
          <a:noFill/>
          <a:ln w="28575">
            <a:solidFill>
              <a:schemeClr val="bg2"/>
            </a:solidFill>
            <a:tailEnd type="arrow" w="med" len="sm"/>
          </a:ln>
        </p:spPr>
        <p:style>
          <a:lnRef idx="2">
            <a:schemeClr val="accent1">
              <a:shade val="50000"/>
            </a:schemeClr>
          </a:lnRef>
          <a:fillRef idx="1">
            <a:schemeClr val="accent1"/>
          </a:fillRef>
          <a:effectRef idx="0">
            <a:schemeClr val="accent1"/>
          </a:effectRef>
          <a:fontRef idx="minor">
            <a:schemeClr val="lt1"/>
          </a:fontRef>
        </p:style>
      </p:cxnSp>
      <p:cxnSp>
        <p:nvCxnSpPr>
          <p:cNvPr id="27" name="Conector: angular 26">
            <a:extLst>
              <a:ext uri="{FF2B5EF4-FFF2-40B4-BE49-F238E27FC236}">
                <a16:creationId xmlns:a16="http://schemas.microsoft.com/office/drawing/2014/main" id="{C2B5422C-FFF4-7B91-8992-AE775BF08FDF}"/>
              </a:ext>
            </a:extLst>
          </p:cNvPr>
          <p:cNvCxnSpPr>
            <a:cxnSpLocks/>
            <a:stCxn id="13" idx="0"/>
            <a:endCxn id="19" idx="2"/>
          </p:cNvCxnSpPr>
          <p:nvPr/>
        </p:nvCxnSpPr>
        <p:spPr>
          <a:xfrm rot="5400000" flipH="1" flipV="1">
            <a:off x="6152627" y="1725651"/>
            <a:ext cx="177255" cy="950119"/>
          </a:xfrm>
          <a:prstGeom prst="bentConnector2">
            <a:avLst/>
          </a:prstGeom>
          <a:noFill/>
          <a:ln w="28575">
            <a:solidFill>
              <a:schemeClr val="bg2"/>
            </a:solidFill>
            <a:tailEnd type="arrow" w="med" len="sm"/>
          </a:ln>
        </p:spPr>
        <p:style>
          <a:lnRef idx="2">
            <a:schemeClr val="accent1">
              <a:shade val="50000"/>
            </a:schemeClr>
          </a:lnRef>
          <a:fillRef idx="1">
            <a:schemeClr val="accent1"/>
          </a:fillRef>
          <a:effectRef idx="0">
            <a:schemeClr val="accent1"/>
          </a:effectRef>
          <a:fontRef idx="minor">
            <a:schemeClr val="lt1"/>
          </a:fontRef>
        </p:style>
      </p:cxnSp>
      <p:sp>
        <p:nvSpPr>
          <p:cNvPr id="31" name="Rectángulo 30">
            <a:extLst>
              <a:ext uri="{FF2B5EF4-FFF2-40B4-BE49-F238E27FC236}">
                <a16:creationId xmlns:a16="http://schemas.microsoft.com/office/drawing/2014/main" id="{02E7538F-B668-7FA5-6B48-5E9222423ED4}"/>
              </a:ext>
            </a:extLst>
          </p:cNvPr>
          <p:cNvSpPr/>
          <p:nvPr/>
        </p:nvSpPr>
        <p:spPr>
          <a:xfrm>
            <a:off x="278605" y="5202742"/>
            <a:ext cx="8586788" cy="52455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7000" tIns="54000" rIns="27000" bIns="54000" rtlCol="0" anchor="ctr">
            <a:spAutoFit/>
          </a:bodyPr>
          <a:lstStyle/>
          <a:p>
            <a:pPr algn="ctr" defTabSz="685800">
              <a:defRPr/>
            </a:pPr>
            <a:r>
              <a:rPr lang="en-US" sz="1350" b="1" dirty="0">
                <a:solidFill>
                  <a:schemeClr val="bg1"/>
                </a:solidFill>
                <a:latin typeface="Verdana"/>
              </a:rPr>
              <a:t>Stackable Credentialing (Work and Learn)</a:t>
            </a:r>
          </a:p>
          <a:p>
            <a:pPr algn="ctr" defTabSz="685800">
              <a:defRPr/>
            </a:pPr>
            <a:r>
              <a:rPr lang="en-US" sz="1350" b="1" dirty="0">
                <a:solidFill>
                  <a:schemeClr val="bg1"/>
                </a:solidFill>
                <a:latin typeface="Verdana"/>
              </a:rPr>
              <a:t>Supports (e.g., financial, academic, childcare) and Multiple Learning Modalities</a:t>
            </a:r>
          </a:p>
        </p:txBody>
      </p:sp>
      <p:sp>
        <p:nvSpPr>
          <p:cNvPr id="2048" name="Flecha: hacia abajo 2047">
            <a:extLst>
              <a:ext uri="{FF2B5EF4-FFF2-40B4-BE49-F238E27FC236}">
                <a16:creationId xmlns:a16="http://schemas.microsoft.com/office/drawing/2014/main" id="{65EE2A71-2B80-1754-8E55-04FE5F169B7B}"/>
              </a:ext>
            </a:extLst>
          </p:cNvPr>
          <p:cNvSpPr/>
          <p:nvPr/>
        </p:nvSpPr>
        <p:spPr>
          <a:xfrm>
            <a:off x="4349351" y="4943474"/>
            <a:ext cx="466725" cy="291954"/>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68580" bIns="68580" rtlCol="0" anchor="ctr"/>
          <a:lstStyle/>
          <a:p>
            <a:pPr algn="ctr" defTabSz="685800">
              <a:defRPr/>
            </a:pPr>
            <a:endParaRPr lang="en-GB" sz="1350" dirty="0" err="1">
              <a:solidFill>
                <a:srgbClr val="FFFFFF"/>
              </a:solidFill>
              <a:latin typeface="Verdana"/>
            </a:endParaRPr>
          </a:p>
        </p:txBody>
      </p:sp>
    </p:spTree>
    <p:extLst>
      <p:ext uri="{BB962C8B-B14F-4D97-AF65-F5344CB8AC3E}">
        <p14:creationId xmlns:p14="http://schemas.microsoft.com/office/powerpoint/2010/main" val="1673655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BEEA9A65-A84B-8CDC-A00E-C5B2B57E2FF3}"/>
              </a:ext>
            </a:extLst>
          </p:cNvPr>
          <p:cNvGraphicFramePr>
            <a:graphicFrameLocks noChangeAspect="1"/>
          </p:cNvGraphicFramePr>
          <p:nvPr>
            <p:custDataLst>
              <p:tags r:id="rId1"/>
            </p:custDataLst>
          </p:nvPr>
        </p:nvGraphicFramePr>
        <p:xfrm>
          <a:off x="1192" y="858441"/>
          <a:ext cx="920" cy="1191"/>
        </p:xfrm>
        <a:graphic>
          <a:graphicData uri="http://schemas.openxmlformats.org/presentationml/2006/ole">
            <mc:AlternateContent xmlns:mc="http://schemas.openxmlformats.org/markup-compatibility/2006">
              <mc:Choice xmlns:v="urn:schemas-microsoft-com:vml" Requires="v">
                <p:oleObj name="think-cell Slide" r:id="rId4" imgW="7772400" imgH="10058400" progId="TCLayout.ActiveDocument.1">
                  <p:embed/>
                </p:oleObj>
              </mc:Choice>
              <mc:Fallback>
                <p:oleObj name="think-cell Slide" r:id="rId4" imgW="7772400" imgH="10058400" progId="TCLayout.ActiveDocument.1">
                  <p:embed/>
                  <p:pic>
                    <p:nvPicPr>
                      <p:cNvPr id="4" name="Object 3" hidden="1">
                        <a:extLst>
                          <a:ext uri="{FF2B5EF4-FFF2-40B4-BE49-F238E27FC236}">
                            <a16:creationId xmlns:a16="http://schemas.microsoft.com/office/drawing/2014/main" id="{BEEA9A65-A84B-8CDC-A00E-C5B2B57E2FF3}"/>
                          </a:ext>
                        </a:extLst>
                      </p:cNvPr>
                      <p:cNvPicPr/>
                      <p:nvPr/>
                    </p:nvPicPr>
                    <p:blipFill>
                      <a:blip r:embed="rId5"/>
                      <a:stretch>
                        <a:fillRect/>
                      </a:stretch>
                    </p:blipFill>
                    <p:spPr>
                      <a:xfrm>
                        <a:off x="1192" y="858441"/>
                        <a:ext cx="920" cy="1191"/>
                      </a:xfrm>
                      <a:prstGeom prst="rect">
                        <a:avLst/>
                      </a:prstGeom>
                    </p:spPr>
                  </p:pic>
                </p:oleObj>
              </mc:Fallback>
            </mc:AlternateContent>
          </a:graphicData>
        </a:graphic>
      </p:graphicFrame>
      <p:sp>
        <p:nvSpPr>
          <p:cNvPr id="2" name="Marcador de texto 1">
            <a:extLst>
              <a:ext uri="{FF2B5EF4-FFF2-40B4-BE49-F238E27FC236}">
                <a16:creationId xmlns:a16="http://schemas.microsoft.com/office/drawing/2014/main" id="{BE58E7CA-9E13-EE0E-B3EB-AF83092E4312}"/>
              </a:ext>
            </a:extLst>
          </p:cNvPr>
          <p:cNvSpPr>
            <a:spLocks noGrp="1"/>
          </p:cNvSpPr>
          <p:nvPr>
            <p:ph type="body" sz="quarter" idx="14"/>
          </p:nvPr>
        </p:nvSpPr>
        <p:spPr/>
        <p:txBody>
          <a:bodyPr/>
          <a:lstStyle/>
          <a:p>
            <a:r>
              <a:rPr lang="en-US" dirty="0"/>
              <a:t>Subtitle</a:t>
            </a:r>
            <a:endParaRPr lang="en-US" dirty="0">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3" name="Título 2">
            <a:extLst>
              <a:ext uri="{FF2B5EF4-FFF2-40B4-BE49-F238E27FC236}">
                <a16:creationId xmlns:a16="http://schemas.microsoft.com/office/drawing/2014/main" id="{36E824DB-66E0-6298-27A8-F059BBF1F348}"/>
              </a:ext>
            </a:extLst>
          </p:cNvPr>
          <p:cNvSpPr>
            <a:spLocks noGrp="1"/>
          </p:cNvSpPr>
          <p:nvPr>
            <p:ph type="title"/>
          </p:nvPr>
        </p:nvSpPr>
        <p:spPr>
          <a:xfrm>
            <a:off x="300038" y="723341"/>
            <a:ext cx="8565356" cy="364331"/>
          </a:xfrm>
        </p:spPr>
        <p:txBody>
          <a:bodyPr vert="horz">
            <a:noAutofit/>
          </a:bodyPr>
          <a:lstStyle/>
          <a:p>
            <a:r>
              <a:rPr lang="en-US" sz="4000" b="1" dirty="0">
                <a:latin typeface="+mj-lt"/>
              </a:rPr>
              <a:t>The Future of AACTE</a:t>
            </a:r>
          </a:p>
        </p:txBody>
      </p:sp>
      <p:sp>
        <p:nvSpPr>
          <p:cNvPr id="8" name="Text Placeholder 6">
            <a:extLst>
              <a:ext uri="{FF2B5EF4-FFF2-40B4-BE49-F238E27FC236}">
                <a16:creationId xmlns:a16="http://schemas.microsoft.com/office/drawing/2014/main" id="{1CE093A3-A4E7-ED72-B70B-0CB3F3449146}"/>
              </a:ext>
            </a:extLst>
          </p:cNvPr>
          <p:cNvSpPr txBox="1">
            <a:spLocks/>
          </p:cNvSpPr>
          <p:nvPr/>
        </p:nvSpPr>
        <p:spPr>
          <a:xfrm>
            <a:off x="215310" y="2241733"/>
            <a:ext cx="1478564" cy="592717"/>
          </a:xfrm>
          <a:prstGeom prst="rect">
            <a:avLst/>
          </a:prstGeom>
          <a:solidFill>
            <a:schemeClr val="bg1">
              <a:lumMod val="95000"/>
            </a:schemeClr>
          </a:solidFill>
          <a:effectLst/>
        </p:spPr>
        <p:txBody>
          <a:bodyPr lIns="270000" tIns="27000" rIns="67491" bIns="27000" anchor="ctr"/>
          <a:lstStyle>
            <a:defPPr>
              <a:defRPr lang="en-US"/>
            </a:defPPr>
            <a:lvl1pPr indent="0" defTabSz="457200">
              <a:lnSpc>
                <a:spcPct val="100000"/>
              </a:lnSpc>
              <a:spcBef>
                <a:spcPts val="0"/>
              </a:spcBef>
              <a:spcAft>
                <a:spcPts val="0"/>
              </a:spcAft>
              <a:buFont typeface="Arial" panose="020B0604020202020204" pitchFamily="34" charset="0"/>
              <a:buNone/>
              <a:defRPr b="1">
                <a:latin typeface="+mj-lt"/>
              </a:defRPr>
            </a:lvl1pPr>
            <a:lvl2pPr marL="457200" indent="-457200" defTabSz="457200">
              <a:lnSpc>
                <a:spcPct val="100000"/>
              </a:lnSpc>
              <a:spcBef>
                <a:spcPts val="0"/>
              </a:spcBef>
              <a:spcAft>
                <a:spcPts val="2400"/>
              </a:spcAft>
              <a:buClrTx/>
              <a:buFont typeface="Arial" panose="020B0604020202020204" pitchFamily="34" charset="0"/>
              <a:buChar char="•"/>
              <a:defRPr sz="4000">
                <a:latin typeface="Graphik Light" panose="020B0403030202060203" pitchFamily="34" charset="0"/>
              </a:defRPr>
            </a:lvl2pPr>
            <a:lvl3pPr marL="914400" indent="-457200" defTabSz="457200">
              <a:lnSpc>
                <a:spcPct val="100000"/>
              </a:lnSpc>
              <a:spcBef>
                <a:spcPts val="0"/>
              </a:spcBef>
              <a:spcAft>
                <a:spcPts val="2400"/>
              </a:spcAft>
              <a:buFont typeface="Verdana"/>
              <a:buChar char="–"/>
              <a:defRPr sz="4000">
                <a:latin typeface="Graphik Light" panose="020B0403030202060203" pitchFamily="34" charset="0"/>
              </a:defRPr>
            </a:lvl3pPr>
            <a:lvl4pPr marL="1371600" indent="-457200" defTabSz="457200">
              <a:lnSpc>
                <a:spcPct val="100000"/>
              </a:lnSpc>
              <a:spcBef>
                <a:spcPts val="0"/>
              </a:spcBef>
              <a:spcAft>
                <a:spcPts val="2400"/>
              </a:spcAft>
              <a:buFont typeface="Arial" panose="020B0604020202020204" pitchFamily="34" charset="0"/>
              <a:buChar char="•"/>
              <a:defRPr>
                <a:latin typeface="Graphik Light" panose="020B0403030202060203" pitchFamily="34" charset="0"/>
              </a:defRPr>
            </a:lvl4pPr>
            <a:lvl5pPr marL="1828800" indent="-457200" defTabSz="457200">
              <a:lnSpc>
                <a:spcPct val="100000"/>
              </a:lnSpc>
              <a:spcBef>
                <a:spcPts val="0"/>
              </a:spcBef>
              <a:spcAft>
                <a:spcPts val="2400"/>
              </a:spcAft>
              <a:buFont typeface="Verdana"/>
              <a:buChar char="–"/>
              <a:defRPr>
                <a:latin typeface="Graphik Light" panose="020B0403030202060203" pitchFamily="34" charset="0"/>
              </a:defRPr>
            </a:lvl5pPr>
            <a:lvl6pPr marL="22226" indent="0" defTabSz="457200">
              <a:lnSpc>
                <a:spcPct val="90000"/>
              </a:lnSpc>
              <a:spcBef>
                <a:spcPts val="0"/>
              </a:spcBef>
              <a:spcAft>
                <a:spcPts val="2400"/>
              </a:spcAft>
              <a:buFont typeface="Graphik" panose="020B0503030202060203" pitchFamily="34" charset="0"/>
              <a:buNone/>
              <a:tabLst/>
              <a:defRPr sz="3200">
                <a:latin typeface="Graphik Light" panose="020B0403030202060203" pitchFamily="34" charset="0"/>
              </a:defRPr>
            </a:lvl6pPr>
            <a:lvl7pPr marL="0" indent="0" defTabSz="457200">
              <a:lnSpc>
                <a:spcPct val="90000"/>
              </a:lnSpc>
              <a:spcBef>
                <a:spcPts val="0"/>
              </a:spcBef>
              <a:spcAft>
                <a:spcPts val="2400"/>
              </a:spcAft>
              <a:buFont typeface="Arial" panose="020B0604020202020204" pitchFamily="34" charset="0"/>
              <a:buNone/>
              <a:defRPr sz="2400">
                <a:latin typeface="Graphik Light" panose="020B0403030202060203" pitchFamily="34" charset="0"/>
              </a:defRPr>
            </a:lvl7pPr>
            <a:lvl8pPr marL="0" indent="0" defTabSz="457200">
              <a:lnSpc>
                <a:spcPct val="90000"/>
              </a:lnSpc>
              <a:spcBef>
                <a:spcPts val="0"/>
              </a:spcBef>
              <a:spcAft>
                <a:spcPts val="2400"/>
              </a:spcAft>
              <a:buFont typeface="Arial" panose="020B0604020202020204" pitchFamily="34" charset="0"/>
              <a:buNone/>
              <a:defRPr sz="2000" b="1">
                <a:latin typeface="Graphik Light" panose="020B0403030202060203" pitchFamily="34" charset="0"/>
              </a:defRPr>
            </a:lvl8pPr>
            <a:lvl9pPr marL="0" indent="0" defTabSz="457200">
              <a:lnSpc>
                <a:spcPct val="90000"/>
              </a:lnSpc>
              <a:spcBef>
                <a:spcPts val="0"/>
              </a:spcBef>
              <a:spcAft>
                <a:spcPts val="2400"/>
              </a:spcAft>
              <a:buFont typeface="Arial" panose="020B0604020202020204" pitchFamily="34" charset="0"/>
              <a:buNone/>
              <a:defRPr sz="1600">
                <a:solidFill>
                  <a:schemeClr val="tx2"/>
                </a:solidFill>
                <a:latin typeface="Graphik Light" panose="020B0403030202060203" pitchFamily="34" charset="0"/>
              </a:defRPr>
            </a:lvl9pPr>
          </a:lstStyle>
          <a:p>
            <a:pPr defTabSz="171416"/>
            <a:r>
              <a:rPr lang="en-US" sz="1200" dirty="0">
                <a:solidFill>
                  <a:schemeClr val="accent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Expand Memberships</a:t>
            </a:r>
          </a:p>
        </p:txBody>
      </p:sp>
      <p:sp>
        <p:nvSpPr>
          <p:cNvPr id="9" name="Rectangle 89">
            <a:extLst>
              <a:ext uri="{FF2B5EF4-FFF2-40B4-BE49-F238E27FC236}">
                <a16:creationId xmlns:a16="http://schemas.microsoft.com/office/drawing/2014/main" id="{0ECCBAAC-6E26-65EC-968A-810CBB9ACB1C}"/>
              </a:ext>
            </a:extLst>
          </p:cNvPr>
          <p:cNvSpPr/>
          <p:nvPr/>
        </p:nvSpPr>
        <p:spPr>
          <a:xfrm>
            <a:off x="1693874" y="2279651"/>
            <a:ext cx="7171520" cy="59271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35000" bIns="34286" rtlCol="0" anchor="ctr"/>
          <a:lstStyle/>
          <a:p>
            <a:r>
              <a:rPr lang="en-US" sz="1350" b="1"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Expand</a:t>
            </a:r>
            <a:r>
              <a:rPr lang="en-US" sz="135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memberships to possibly include student memberships (with student services (e.g., coaching, exam preparation)</a:t>
            </a:r>
          </a:p>
          <a:p>
            <a:endPar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1" name="Text Placeholder 6">
            <a:extLst>
              <a:ext uri="{FF2B5EF4-FFF2-40B4-BE49-F238E27FC236}">
                <a16:creationId xmlns:a16="http://schemas.microsoft.com/office/drawing/2014/main" id="{BCB3E32B-891A-0142-EF79-3CA99F8C85C9}"/>
              </a:ext>
            </a:extLst>
          </p:cNvPr>
          <p:cNvSpPr txBox="1">
            <a:spLocks/>
          </p:cNvSpPr>
          <p:nvPr/>
        </p:nvSpPr>
        <p:spPr>
          <a:xfrm>
            <a:off x="222684" y="2926527"/>
            <a:ext cx="1471190" cy="592717"/>
          </a:xfrm>
          <a:prstGeom prst="rect">
            <a:avLst/>
          </a:prstGeom>
          <a:solidFill>
            <a:schemeClr val="bg1">
              <a:lumMod val="95000"/>
            </a:schemeClr>
          </a:solidFill>
          <a:effectLst/>
        </p:spPr>
        <p:txBody>
          <a:bodyPr lIns="270000" tIns="27000" rIns="67491" bIns="27000" anchor="ctr"/>
          <a:lstStyle>
            <a:defPPr>
              <a:defRPr lang="en-US"/>
            </a:defPPr>
            <a:lvl1pPr indent="0" defTabSz="457200">
              <a:lnSpc>
                <a:spcPct val="100000"/>
              </a:lnSpc>
              <a:spcBef>
                <a:spcPts val="0"/>
              </a:spcBef>
              <a:spcAft>
                <a:spcPts val="0"/>
              </a:spcAft>
              <a:buFont typeface="Arial" panose="020B0604020202020204" pitchFamily="34" charset="0"/>
              <a:buNone/>
              <a:defRPr b="1">
                <a:latin typeface="+mj-lt"/>
              </a:defRPr>
            </a:lvl1pPr>
            <a:lvl2pPr marL="457200" indent="-457200" defTabSz="457200">
              <a:lnSpc>
                <a:spcPct val="100000"/>
              </a:lnSpc>
              <a:spcBef>
                <a:spcPts val="0"/>
              </a:spcBef>
              <a:spcAft>
                <a:spcPts val="2400"/>
              </a:spcAft>
              <a:buClrTx/>
              <a:buFont typeface="Arial" panose="020B0604020202020204" pitchFamily="34" charset="0"/>
              <a:buChar char="•"/>
              <a:defRPr sz="4000">
                <a:latin typeface="Graphik Light" panose="020B0403030202060203" pitchFamily="34" charset="0"/>
              </a:defRPr>
            </a:lvl2pPr>
            <a:lvl3pPr marL="914400" indent="-457200" defTabSz="457200">
              <a:lnSpc>
                <a:spcPct val="100000"/>
              </a:lnSpc>
              <a:spcBef>
                <a:spcPts val="0"/>
              </a:spcBef>
              <a:spcAft>
                <a:spcPts val="2400"/>
              </a:spcAft>
              <a:buFont typeface="Verdana"/>
              <a:buChar char="–"/>
              <a:defRPr sz="4000">
                <a:latin typeface="Graphik Light" panose="020B0403030202060203" pitchFamily="34" charset="0"/>
              </a:defRPr>
            </a:lvl3pPr>
            <a:lvl4pPr marL="1371600" indent="-457200" defTabSz="457200">
              <a:lnSpc>
                <a:spcPct val="100000"/>
              </a:lnSpc>
              <a:spcBef>
                <a:spcPts val="0"/>
              </a:spcBef>
              <a:spcAft>
                <a:spcPts val="2400"/>
              </a:spcAft>
              <a:buFont typeface="Arial" panose="020B0604020202020204" pitchFamily="34" charset="0"/>
              <a:buChar char="•"/>
              <a:defRPr>
                <a:latin typeface="Graphik Light" panose="020B0403030202060203" pitchFamily="34" charset="0"/>
              </a:defRPr>
            </a:lvl4pPr>
            <a:lvl5pPr marL="1828800" indent="-457200" defTabSz="457200">
              <a:lnSpc>
                <a:spcPct val="100000"/>
              </a:lnSpc>
              <a:spcBef>
                <a:spcPts val="0"/>
              </a:spcBef>
              <a:spcAft>
                <a:spcPts val="2400"/>
              </a:spcAft>
              <a:buFont typeface="Verdana"/>
              <a:buChar char="–"/>
              <a:defRPr>
                <a:latin typeface="Graphik Light" panose="020B0403030202060203" pitchFamily="34" charset="0"/>
              </a:defRPr>
            </a:lvl5pPr>
            <a:lvl6pPr marL="22226" indent="0" defTabSz="457200">
              <a:lnSpc>
                <a:spcPct val="90000"/>
              </a:lnSpc>
              <a:spcBef>
                <a:spcPts val="0"/>
              </a:spcBef>
              <a:spcAft>
                <a:spcPts val="2400"/>
              </a:spcAft>
              <a:buFont typeface="Graphik" panose="020B0503030202060203" pitchFamily="34" charset="0"/>
              <a:buNone/>
              <a:tabLst/>
              <a:defRPr sz="3200">
                <a:latin typeface="Graphik Light" panose="020B0403030202060203" pitchFamily="34" charset="0"/>
              </a:defRPr>
            </a:lvl6pPr>
            <a:lvl7pPr marL="0" indent="0" defTabSz="457200">
              <a:lnSpc>
                <a:spcPct val="90000"/>
              </a:lnSpc>
              <a:spcBef>
                <a:spcPts val="0"/>
              </a:spcBef>
              <a:spcAft>
                <a:spcPts val="2400"/>
              </a:spcAft>
              <a:buFont typeface="Arial" panose="020B0604020202020204" pitchFamily="34" charset="0"/>
              <a:buNone/>
              <a:defRPr sz="2400">
                <a:latin typeface="Graphik Light" panose="020B0403030202060203" pitchFamily="34" charset="0"/>
              </a:defRPr>
            </a:lvl7pPr>
            <a:lvl8pPr marL="0" indent="0" defTabSz="457200">
              <a:lnSpc>
                <a:spcPct val="90000"/>
              </a:lnSpc>
              <a:spcBef>
                <a:spcPts val="0"/>
              </a:spcBef>
              <a:spcAft>
                <a:spcPts val="2400"/>
              </a:spcAft>
              <a:buFont typeface="Arial" panose="020B0604020202020204" pitchFamily="34" charset="0"/>
              <a:buNone/>
              <a:defRPr sz="2000" b="1">
                <a:latin typeface="Graphik Light" panose="020B0403030202060203" pitchFamily="34" charset="0"/>
              </a:defRPr>
            </a:lvl8pPr>
            <a:lvl9pPr marL="0" indent="0" defTabSz="457200">
              <a:lnSpc>
                <a:spcPct val="90000"/>
              </a:lnSpc>
              <a:spcBef>
                <a:spcPts val="0"/>
              </a:spcBef>
              <a:spcAft>
                <a:spcPts val="2400"/>
              </a:spcAft>
              <a:buFont typeface="Arial" panose="020B0604020202020204" pitchFamily="34" charset="0"/>
              <a:buNone/>
              <a:defRPr sz="1600">
                <a:solidFill>
                  <a:schemeClr val="tx2"/>
                </a:solidFill>
                <a:latin typeface="Graphik Light" panose="020B0403030202060203" pitchFamily="34" charset="0"/>
              </a:defRPr>
            </a:lvl9pPr>
          </a:lstStyle>
          <a:p>
            <a:pPr defTabSz="171416"/>
            <a:r>
              <a:rPr lang="en-US" sz="1200" dirty="0">
                <a:solidFill>
                  <a:schemeClr val="accent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Create New Partnerships</a:t>
            </a:r>
          </a:p>
        </p:txBody>
      </p:sp>
      <p:sp>
        <p:nvSpPr>
          <p:cNvPr id="12" name="Rectangle 89">
            <a:extLst>
              <a:ext uri="{FF2B5EF4-FFF2-40B4-BE49-F238E27FC236}">
                <a16:creationId xmlns:a16="http://schemas.microsoft.com/office/drawing/2014/main" id="{BCBF67E6-E5F9-0DB9-2FD3-157A72E7479F}"/>
              </a:ext>
            </a:extLst>
          </p:cNvPr>
          <p:cNvSpPr/>
          <p:nvPr/>
        </p:nvSpPr>
        <p:spPr>
          <a:xfrm>
            <a:off x="1693874" y="2959097"/>
            <a:ext cx="7171520" cy="59271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35000" bIns="34286" rtlCol="0" anchor="ctr"/>
          <a:lstStyle/>
          <a:p>
            <a:r>
              <a:rPr lang="en-US" sz="1350" b="1"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Create</a:t>
            </a:r>
            <a:r>
              <a:rPr lang="en-US" sz="135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new partnerships with non-profit organizations, corporations, and other entities that can expand educator preparation programming and scope.</a:t>
            </a:r>
          </a:p>
        </p:txBody>
      </p:sp>
      <p:sp>
        <p:nvSpPr>
          <p:cNvPr id="14" name="Text Placeholder 6">
            <a:extLst>
              <a:ext uri="{FF2B5EF4-FFF2-40B4-BE49-F238E27FC236}">
                <a16:creationId xmlns:a16="http://schemas.microsoft.com/office/drawing/2014/main" id="{026142B9-0651-1F4E-5AA6-EB8263B3340B}"/>
              </a:ext>
            </a:extLst>
          </p:cNvPr>
          <p:cNvSpPr txBox="1">
            <a:spLocks/>
          </p:cNvSpPr>
          <p:nvPr/>
        </p:nvSpPr>
        <p:spPr>
          <a:xfrm>
            <a:off x="280511" y="3638542"/>
            <a:ext cx="1405988" cy="592717"/>
          </a:xfrm>
          <a:prstGeom prst="rect">
            <a:avLst/>
          </a:prstGeom>
          <a:solidFill>
            <a:schemeClr val="bg1">
              <a:lumMod val="95000"/>
            </a:schemeClr>
          </a:solidFill>
          <a:effectLst/>
        </p:spPr>
        <p:txBody>
          <a:bodyPr lIns="270000" tIns="27000" rIns="67491" bIns="27000" anchor="ctr"/>
          <a:lstStyle>
            <a:defPPr>
              <a:defRPr lang="en-US"/>
            </a:defPPr>
            <a:lvl1pPr indent="0" defTabSz="457200">
              <a:lnSpc>
                <a:spcPct val="100000"/>
              </a:lnSpc>
              <a:spcBef>
                <a:spcPts val="0"/>
              </a:spcBef>
              <a:spcAft>
                <a:spcPts val="0"/>
              </a:spcAft>
              <a:buFont typeface="Arial" panose="020B0604020202020204" pitchFamily="34" charset="0"/>
              <a:buNone/>
              <a:defRPr b="1">
                <a:latin typeface="+mj-lt"/>
              </a:defRPr>
            </a:lvl1pPr>
            <a:lvl2pPr marL="457200" indent="-457200" defTabSz="457200">
              <a:lnSpc>
                <a:spcPct val="100000"/>
              </a:lnSpc>
              <a:spcBef>
                <a:spcPts val="0"/>
              </a:spcBef>
              <a:spcAft>
                <a:spcPts val="2400"/>
              </a:spcAft>
              <a:buClrTx/>
              <a:buFont typeface="Arial" panose="020B0604020202020204" pitchFamily="34" charset="0"/>
              <a:buChar char="•"/>
              <a:defRPr sz="4000">
                <a:latin typeface="Graphik Light" panose="020B0403030202060203" pitchFamily="34" charset="0"/>
              </a:defRPr>
            </a:lvl2pPr>
            <a:lvl3pPr marL="914400" indent="-457200" defTabSz="457200">
              <a:lnSpc>
                <a:spcPct val="100000"/>
              </a:lnSpc>
              <a:spcBef>
                <a:spcPts val="0"/>
              </a:spcBef>
              <a:spcAft>
                <a:spcPts val="2400"/>
              </a:spcAft>
              <a:buFont typeface="Verdana"/>
              <a:buChar char="–"/>
              <a:defRPr sz="4000">
                <a:latin typeface="Graphik Light" panose="020B0403030202060203" pitchFamily="34" charset="0"/>
              </a:defRPr>
            </a:lvl3pPr>
            <a:lvl4pPr marL="1371600" indent="-457200" defTabSz="457200">
              <a:lnSpc>
                <a:spcPct val="100000"/>
              </a:lnSpc>
              <a:spcBef>
                <a:spcPts val="0"/>
              </a:spcBef>
              <a:spcAft>
                <a:spcPts val="2400"/>
              </a:spcAft>
              <a:buFont typeface="Arial" panose="020B0604020202020204" pitchFamily="34" charset="0"/>
              <a:buChar char="•"/>
              <a:defRPr>
                <a:latin typeface="Graphik Light" panose="020B0403030202060203" pitchFamily="34" charset="0"/>
              </a:defRPr>
            </a:lvl4pPr>
            <a:lvl5pPr marL="1828800" indent="-457200" defTabSz="457200">
              <a:lnSpc>
                <a:spcPct val="100000"/>
              </a:lnSpc>
              <a:spcBef>
                <a:spcPts val="0"/>
              </a:spcBef>
              <a:spcAft>
                <a:spcPts val="2400"/>
              </a:spcAft>
              <a:buFont typeface="Verdana"/>
              <a:buChar char="–"/>
              <a:defRPr>
                <a:latin typeface="Graphik Light" panose="020B0403030202060203" pitchFamily="34" charset="0"/>
              </a:defRPr>
            </a:lvl5pPr>
            <a:lvl6pPr marL="22226" indent="0" defTabSz="457200">
              <a:lnSpc>
                <a:spcPct val="90000"/>
              </a:lnSpc>
              <a:spcBef>
                <a:spcPts val="0"/>
              </a:spcBef>
              <a:spcAft>
                <a:spcPts val="2400"/>
              </a:spcAft>
              <a:buFont typeface="Graphik" panose="020B0503030202060203" pitchFamily="34" charset="0"/>
              <a:buNone/>
              <a:tabLst/>
              <a:defRPr sz="3200">
                <a:latin typeface="Graphik Light" panose="020B0403030202060203" pitchFamily="34" charset="0"/>
              </a:defRPr>
            </a:lvl6pPr>
            <a:lvl7pPr marL="0" indent="0" defTabSz="457200">
              <a:lnSpc>
                <a:spcPct val="90000"/>
              </a:lnSpc>
              <a:spcBef>
                <a:spcPts val="0"/>
              </a:spcBef>
              <a:spcAft>
                <a:spcPts val="2400"/>
              </a:spcAft>
              <a:buFont typeface="Arial" panose="020B0604020202020204" pitchFamily="34" charset="0"/>
              <a:buNone/>
              <a:defRPr sz="2400">
                <a:latin typeface="Graphik Light" panose="020B0403030202060203" pitchFamily="34" charset="0"/>
              </a:defRPr>
            </a:lvl7pPr>
            <a:lvl8pPr marL="0" indent="0" defTabSz="457200">
              <a:lnSpc>
                <a:spcPct val="90000"/>
              </a:lnSpc>
              <a:spcBef>
                <a:spcPts val="0"/>
              </a:spcBef>
              <a:spcAft>
                <a:spcPts val="2400"/>
              </a:spcAft>
              <a:buFont typeface="Arial" panose="020B0604020202020204" pitchFamily="34" charset="0"/>
              <a:buNone/>
              <a:defRPr sz="2000" b="1">
                <a:latin typeface="Graphik Light" panose="020B0403030202060203" pitchFamily="34" charset="0"/>
              </a:defRPr>
            </a:lvl8pPr>
            <a:lvl9pPr marL="0" indent="0" defTabSz="457200">
              <a:lnSpc>
                <a:spcPct val="90000"/>
              </a:lnSpc>
              <a:spcBef>
                <a:spcPts val="0"/>
              </a:spcBef>
              <a:spcAft>
                <a:spcPts val="2400"/>
              </a:spcAft>
              <a:buFont typeface="Arial" panose="020B0604020202020204" pitchFamily="34" charset="0"/>
              <a:buNone/>
              <a:defRPr sz="1600">
                <a:solidFill>
                  <a:schemeClr val="tx2"/>
                </a:solidFill>
                <a:latin typeface="Graphik Light" panose="020B0403030202060203" pitchFamily="34" charset="0"/>
              </a:defRPr>
            </a:lvl9pPr>
          </a:lstStyle>
          <a:p>
            <a:pPr defTabSz="171416"/>
            <a:r>
              <a:rPr lang="en-US" sz="1200" dirty="0">
                <a:solidFill>
                  <a:schemeClr val="accent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Conduct New Knowledge</a:t>
            </a:r>
          </a:p>
        </p:txBody>
      </p:sp>
      <p:sp>
        <p:nvSpPr>
          <p:cNvPr id="15" name="Rectangle 89">
            <a:extLst>
              <a:ext uri="{FF2B5EF4-FFF2-40B4-BE49-F238E27FC236}">
                <a16:creationId xmlns:a16="http://schemas.microsoft.com/office/drawing/2014/main" id="{643F7EB3-4069-470F-086D-6E98C31D04EB}"/>
              </a:ext>
            </a:extLst>
          </p:cNvPr>
          <p:cNvSpPr/>
          <p:nvPr/>
        </p:nvSpPr>
        <p:spPr>
          <a:xfrm>
            <a:off x="1693874" y="3595852"/>
            <a:ext cx="7171520" cy="67944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35000" bIns="34286" rtlCol="0" anchor="ctr"/>
          <a:lstStyle/>
          <a:p>
            <a:r>
              <a:rPr lang="en-US" sz="1350" b="1"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Conduct</a:t>
            </a:r>
            <a:r>
              <a:rPr lang="en-US" sz="135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and disseminate research and innovations in educator preparation via </a:t>
            </a:r>
            <a:r>
              <a:rPr lang="en-US" sz="1350" dirty="0">
                <a:solidFill>
                  <a:srgbClr val="292929"/>
                </a:solidFill>
                <a:latin typeface="Verdana" panose="020B0604030504040204" pitchFamily="34" charset="0"/>
                <a:ea typeface="Verdana" panose="020B0604030504040204" pitchFamily="34" charset="0"/>
                <a:cs typeface="Verdana" panose="020B0604030504040204" pitchFamily="34" charset="0"/>
              </a:rPr>
              <a:t>external funding from the federal government and private foundations for work in specific areas related to AACTE’s mission and strategic plan. </a:t>
            </a:r>
            <a:endParaRPr lang="en-US" sz="135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endParaRPr>
          </a:p>
        </p:txBody>
      </p:sp>
      <p:sp>
        <p:nvSpPr>
          <p:cNvPr id="17" name="Text Placeholder 6">
            <a:extLst>
              <a:ext uri="{FF2B5EF4-FFF2-40B4-BE49-F238E27FC236}">
                <a16:creationId xmlns:a16="http://schemas.microsoft.com/office/drawing/2014/main" id="{7CAA1E37-205A-F60F-0FC4-AFB05A768C8B}"/>
              </a:ext>
            </a:extLst>
          </p:cNvPr>
          <p:cNvSpPr txBox="1">
            <a:spLocks/>
          </p:cNvSpPr>
          <p:nvPr/>
        </p:nvSpPr>
        <p:spPr>
          <a:xfrm>
            <a:off x="289322" y="4329807"/>
            <a:ext cx="1397177" cy="592717"/>
          </a:xfrm>
          <a:prstGeom prst="rect">
            <a:avLst/>
          </a:prstGeom>
          <a:solidFill>
            <a:schemeClr val="bg1">
              <a:lumMod val="95000"/>
            </a:schemeClr>
          </a:solidFill>
          <a:effectLst/>
        </p:spPr>
        <p:txBody>
          <a:bodyPr lIns="270000" tIns="27000" rIns="67491" bIns="27000" anchor="ctr"/>
          <a:lstStyle>
            <a:defPPr>
              <a:defRPr lang="en-US"/>
            </a:defPPr>
            <a:lvl1pPr indent="0" defTabSz="457200">
              <a:lnSpc>
                <a:spcPct val="100000"/>
              </a:lnSpc>
              <a:spcBef>
                <a:spcPts val="0"/>
              </a:spcBef>
              <a:spcAft>
                <a:spcPts val="0"/>
              </a:spcAft>
              <a:buFont typeface="Arial" panose="020B0604020202020204" pitchFamily="34" charset="0"/>
              <a:buNone/>
              <a:defRPr b="1">
                <a:latin typeface="+mj-lt"/>
              </a:defRPr>
            </a:lvl1pPr>
            <a:lvl2pPr marL="457200" indent="-457200" defTabSz="457200">
              <a:lnSpc>
                <a:spcPct val="100000"/>
              </a:lnSpc>
              <a:spcBef>
                <a:spcPts val="0"/>
              </a:spcBef>
              <a:spcAft>
                <a:spcPts val="2400"/>
              </a:spcAft>
              <a:buClrTx/>
              <a:buFont typeface="Arial" panose="020B0604020202020204" pitchFamily="34" charset="0"/>
              <a:buChar char="•"/>
              <a:defRPr sz="4000">
                <a:latin typeface="Graphik Light" panose="020B0403030202060203" pitchFamily="34" charset="0"/>
              </a:defRPr>
            </a:lvl2pPr>
            <a:lvl3pPr marL="914400" indent="-457200" defTabSz="457200">
              <a:lnSpc>
                <a:spcPct val="100000"/>
              </a:lnSpc>
              <a:spcBef>
                <a:spcPts val="0"/>
              </a:spcBef>
              <a:spcAft>
                <a:spcPts val="2400"/>
              </a:spcAft>
              <a:buFont typeface="Verdana"/>
              <a:buChar char="–"/>
              <a:defRPr sz="4000">
                <a:latin typeface="Graphik Light" panose="020B0403030202060203" pitchFamily="34" charset="0"/>
              </a:defRPr>
            </a:lvl3pPr>
            <a:lvl4pPr marL="1371600" indent="-457200" defTabSz="457200">
              <a:lnSpc>
                <a:spcPct val="100000"/>
              </a:lnSpc>
              <a:spcBef>
                <a:spcPts val="0"/>
              </a:spcBef>
              <a:spcAft>
                <a:spcPts val="2400"/>
              </a:spcAft>
              <a:buFont typeface="Arial" panose="020B0604020202020204" pitchFamily="34" charset="0"/>
              <a:buChar char="•"/>
              <a:defRPr>
                <a:latin typeface="Graphik Light" panose="020B0403030202060203" pitchFamily="34" charset="0"/>
              </a:defRPr>
            </a:lvl4pPr>
            <a:lvl5pPr marL="1828800" indent="-457200" defTabSz="457200">
              <a:lnSpc>
                <a:spcPct val="100000"/>
              </a:lnSpc>
              <a:spcBef>
                <a:spcPts val="0"/>
              </a:spcBef>
              <a:spcAft>
                <a:spcPts val="2400"/>
              </a:spcAft>
              <a:buFont typeface="Verdana"/>
              <a:buChar char="–"/>
              <a:defRPr>
                <a:latin typeface="Graphik Light" panose="020B0403030202060203" pitchFamily="34" charset="0"/>
              </a:defRPr>
            </a:lvl5pPr>
            <a:lvl6pPr marL="22226" indent="0" defTabSz="457200">
              <a:lnSpc>
                <a:spcPct val="90000"/>
              </a:lnSpc>
              <a:spcBef>
                <a:spcPts val="0"/>
              </a:spcBef>
              <a:spcAft>
                <a:spcPts val="2400"/>
              </a:spcAft>
              <a:buFont typeface="Graphik" panose="020B0503030202060203" pitchFamily="34" charset="0"/>
              <a:buNone/>
              <a:tabLst/>
              <a:defRPr sz="3200">
                <a:latin typeface="Graphik Light" panose="020B0403030202060203" pitchFamily="34" charset="0"/>
              </a:defRPr>
            </a:lvl6pPr>
            <a:lvl7pPr marL="0" indent="0" defTabSz="457200">
              <a:lnSpc>
                <a:spcPct val="90000"/>
              </a:lnSpc>
              <a:spcBef>
                <a:spcPts val="0"/>
              </a:spcBef>
              <a:spcAft>
                <a:spcPts val="2400"/>
              </a:spcAft>
              <a:buFont typeface="Arial" panose="020B0604020202020204" pitchFamily="34" charset="0"/>
              <a:buNone/>
              <a:defRPr sz="2400">
                <a:latin typeface="Graphik Light" panose="020B0403030202060203" pitchFamily="34" charset="0"/>
              </a:defRPr>
            </a:lvl7pPr>
            <a:lvl8pPr marL="0" indent="0" defTabSz="457200">
              <a:lnSpc>
                <a:spcPct val="90000"/>
              </a:lnSpc>
              <a:spcBef>
                <a:spcPts val="0"/>
              </a:spcBef>
              <a:spcAft>
                <a:spcPts val="2400"/>
              </a:spcAft>
              <a:buFont typeface="Arial" panose="020B0604020202020204" pitchFamily="34" charset="0"/>
              <a:buNone/>
              <a:defRPr sz="2000" b="1">
                <a:latin typeface="Graphik Light" panose="020B0403030202060203" pitchFamily="34" charset="0"/>
              </a:defRPr>
            </a:lvl8pPr>
            <a:lvl9pPr marL="0" indent="0" defTabSz="457200">
              <a:lnSpc>
                <a:spcPct val="90000"/>
              </a:lnSpc>
              <a:spcBef>
                <a:spcPts val="0"/>
              </a:spcBef>
              <a:spcAft>
                <a:spcPts val="2400"/>
              </a:spcAft>
              <a:buFont typeface="Arial" panose="020B0604020202020204" pitchFamily="34" charset="0"/>
              <a:buNone/>
              <a:defRPr sz="1600">
                <a:solidFill>
                  <a:schemeClr val="tx2"/>
                </a:solidFill>
                <a:latin typeface="Graphik Light" panose="020B0403030202060203" pitchFamily="34" charset="0"/>
              </a:defRPr>
            </a:lvl9pPr>
          </a:lstStyle>
          <a:p>
            <a:pPr defTabSz="171416"/>
            <a:r>
              <a:rPr lang="en-US" sz="1200" dirty="0">
                <a:solidFill>
                  <a:schemeClr val="accent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Provide Supports</a:t>
            </a:r>
          </a:p>
        </p:txBody>
      </p:sp>
      <p:sp>
        <p:nvSpPr>
          <p:cNvPr id="18" name="Rectangle 89">
            <a:extLst>
              <a:ext uri="{FF2B5EF4-FFF2-40B4-BE49-F238E27FC236}">
                <a16:creationId xmlns:a16="http://schemas.microsoft.com/office/drawing/2014/main" id="{2CFC5DFA-34A9-7DE4-EB59-996283F23FCC}"/>
              </a:ext>
            </a:extLst>
          </p:cNvPr>
          <p:cNvSpPr/>
          <p:nvPr/>
        </p:nvSpPr>
        <p:spPr>
          <a:xfrm>
            <a:off x="1693874" y="4319338"/>
            <a:ext cx="7171520" cy="59271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35000" bIns="34286" rtlCol="0" anchor="ctr"/>
          <a:lstStyle/>
          <a:p>
            <a:r>
              <a:rPr lang="en-US" sz="1350" b="1"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Provide</a:t>
            </a:r>
            <a:r>
              <a:rPr lang="en-US" sz="135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supports and tools for institutional members and students who aspire to have careers in education</a:t>
            </a:r>
            <a:r>
              <a:rPr lang="en-US" sz="90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t>
            </a:r>
          </a:p>
        </p:txBody>
      </p:sp>
      <p:sp>
        <p:nvSpPr>
          <p:cNvPr id="21" name="Text Placeholder 6">
            <a:extLst>
              <a:ext uri="{FF2B5EF4-FFF2-40B4-BE49-F238E27FC236}">
                <a16:creationId xmlns:a16="http://schemas.microsoft.com/office/drawing/2014/main" id="{110D87B2-97F9-E41A-08CE-34C8408E7653}"/>
              </a:ext>
            </a:extLst>
          </p:cNvPr>
          <p:cNvSpPr txBox="1">
            <a:spLocks/>
          </p:cNvSpPr>
          <p:nvPr/>
        </p:nvSpPr>
        <p:spPr>
          <a:xfrm>
            <a:off x="280511" y="5001482"/>
            <a:ext cx="1397177" cy="592717"/>
          </a:xfrm>
          <a:prstGeom prst="rect">
            <a:avLst/>
          </a:prstGeom>
          <a:solidFill>
            <a:schemeClr val="bg1">
              <a:lumMod val="95000"/>
            </a:schemeClr>
          </a:solidFill>
          <a:effectLst/>
        </p:spPr>
        <p:txBody>
          <a:bodyPr lIns="270000" tIns="27000" rIns="67491" bIns="27000" anchor="ctr"/>
          <a:lstStyle>
            <a:defPPr>
              <a:defRPr lang="en-US"/>
            </a:defPPr>
            <a:lvl1pPr indent="0" defTabSz="457200">
              <a:lnSpc>
                <a:spcPct val="100000"/>
              </a:lnSpc>
              <a:spcBef>
                <a:spcPts val="0"/>
              </a:spcBef>
              <a:spcAft>
                <a:spcPts val="0"/>
              </a:spcAft>
              <a:buFont typeface="Arial" panose="020B0604020202020204" pitchFamily="34" charset="0"/>
              <a:buNone/>
              <a:defRPr b="1">
                <a:latin typeface="+mj-lt"/>
              </a:defRPr>
            </a:lvl1pPr>
            <a:lvl2pPr marL="457200" indent="-457200" defTabSz="457200">
              <a:lnSpc>
                <a:spcPct val="100000"/>
              </a:lnSpc>
              <a:spcBef>
                <a:spcPts val="0"/>
              </a:spcBef>
              <a:spcAft>
                <a:spcPts val="2400"/>
              </a:spcAft>
              <a:buClrTx/>
              <a:buFont typeface="Arial" panose="020B0604020202020204" pitchFamily="34" charset="0"/>
              <a:buChar char="•"/>
              <a:defRPr sz="4000">
                <a:latin typeface="Graphik Light" panose="020B0403030202060203" pitchFamily="34" charset="0"/>
              </a:defRPr>
            </a:lvl2pPr>
            <a:lvl3pPr marL="914400" indent="-457200" defTabSz="457200">
              <a:lnSpc>
                <a:spcPct val="100000"/>
              </a:lnSpc>
              <a:spcBef>
                <a:spcPts val="0"/>
              </a:spcBef>
              <a:spcAft>
                <a:spcPts val="2400"/>
              </a:spcAft>
              <a:buFont typeface="Verdana"/>
              <a:buChar char="–"/>
              <a:defRPr sz="4000">
                <a:latin typeface="Graphik Light" panose="020B0403030202060203" pitchFamily="34" charset="0"/>
              </a:defRPr>
            </a:lvl3pPr>
            <a:lvl4pPr marL="1371600" indent="-457200" defTabSz="457200">
              <a:lnSpc>
                <a:spcPct val="100000"/>
              </a:lnSpc>
              <a:spcBef>
                <a:spcPts val="0"/>
              </a:spcBef>
              <a:spcAft>
                <a:spcPts val="2400"/>
              </a:spcAft>
              <a:buFont typeface="Arial" panose="020B0604020202020204" pitchFamily="34" charset="0"/>
              <a:buChar char="•"/>
              <a:defRPr>
                <a:latin typeface="Graphik Light" panose="020B0403030202060203" pitchFamily="34" charset="0"/>
              </a:defRPr>
            </a:lvl4pPr>
            <a:lvl5pPr marL="1828800" indent="-457200" defTabSz="457200">
              <a:lnSpc>
                <a:spcPct val="100000"/>
              </a:lnSpc>
              <a:spcBef>
                <a:spcPts val="0"/>
              </a:spcBef>
              <a:spcAft>
                <a:spcPts val="2400"/>
              </a:spcAft>
              <a:buFont typeface="Verdana"/>
              <a:buChar char="–"/>
              <a:defRPr>
                <a:latin typeface="Graphik Light" panose="020B0403030202060203" pitchFamily="34" charset="0"/>
              </a:defRPr>
            </a:lvl5pPr>
            <a:lvl6pPr marL="22226" indent="0" defTabSz="457200">
              <a:lnSpc>
                <a:spcPct val="90000"/>
              </a:lnSpc>
              <a:spcBef>
                <a:spcPts val="0"/>
              </a:spcBef>
              <a:spcAft>
                <a:spcPts val="2400"/>
              </a:spcAft>
              <a:buFont typeface="Graphik" panose="020B0503030202060203" pitchFamily="34" charset="0"/>
              <a:buNone/>
              <a:tabLst/>
              <a:defRPr sz="3200">
                <a:latin typeface="Graphik Light" panose="020B0403030202060203" pitchFamily="34" charset="0"/>
              </a:defRPr>
            </a:lvl6pPr>
            <a:lvl7pPr marL="0" indent="0" defTabSz="457200">
              <a:lnSpc>
                <a:spcPct val="90000"/>
              </a:lnSpc>
              <a:spcBef>
                <a:spcPts val="0"/>
              </a:spcBef>
              <a:spcAft>
                <a:spcPts val="2400"/>
              </a:spcAft>
              <a:buFont typeface="Arial" panose="020B0604020202020204" pitchFamily="34" charset="0"/>
              <a:buNone/>
              <a:defRPr sz="2400">
                <a:latin typeface="Graphik Light" panose="020B0403030202060203" pitchFamily="34" charset="0"/>
              </a:defRPr>
            </a:lvl7pPr>
            <a:lvl8pPr marL="0" indent="0" defTabSz="457200">
              <a:lnSpc>
                <a:spcPct val="90000"/>
              </a:lnSpc>
              <a:spcBef>
                <a:spcPts val="0"/>
              </a:spcBef>
              <a:spcAft>
                <a:spcPts val="2400"/>
              </a:spcAft>
              <a:buFont typeface="Arial" panose="020B0604020202020204" pitchFamily="34" charset="0"/>
              <a:buNone/>
              <a:defRPr sz="2000" b="1">
                <a:latin typeface="Graphik Light" panose="020B0403030202060203" pitchFamily="34" charset="0"/>
              </a:defRPr>
            </a:lvl8pPr>
            <a:lvl9pPr marL="0" indent="0" defTabSz="457200">
              <a:lnSpc>
                <a:spcPct val="90000"/>
              </a:lnSpc>
              <a:spcBef>
                <a:spcPts val="0"/>
              </a:spcBef>
              <a:spcAft>
                <a:spcPts val="2400"/>
              </a:spcAft>
              <a:buFont typeface="Arial" panose="020B0604020202020204" pitchFamily="34" charset="0"/>
              <a:buNone/>
              <a:defRPr sz="1600">
                <a:solidFill>
                  <a:schemeClr val="tx2"/>
                </a:solidFill>
                <a:latin typeface="Graphik Light" panose="020B0403030202060203" pitchFamily="34" charset="0"/>
              </a:defRPr>
            </a:lvl9pPr>
          </a:lstStyle>
          <a:p>
            <a:pPr defTabSz="171416"/>
            <a:r>
              <a:rPr lang="en-US" sz="1200" dirty="0">
                <a:solidFill>
                  <a:schemeClr val="accent2"/>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Advocate and Lead</a:t>
            </a:r>
          </a:p>
        </p:txBody>
      </p:sp>
      <p:sp>
        <p:nvSpPr>
          <p:cNvPr id="22" name="Rectangle 89">
            <a:extLst>
              <a:ext uri="{FF2B5EF4-FFF2-40B4-BE49-F238E27FC236}">
                <a16:creationId xmlns:a16="http://schemas.microsoft.com/office/drawing/2014/main" id="{FD58A3F3-EE67-C852-9E00-C4D98D6BBD4B}"/>
              </a:ext>
            </a:extLst>
          </p:cNvPr>
          <p:cNvSpPr/>
          <p:nvPr/>
        </p:nvSpPr>
        <p:spPr>
          <a:xfrm>
            <a:off x="1693874" y="5001483"/>
            <a:ext cx="7171520" cy="59271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108000" tIns="54000" rIns="135000" bIns="34286" rtlCol="0" anchor="ctr"/>
          <a:lstStyle/>
          <a:p>
            <a:r>
              <a:rPr lang="en-US" sz="1350" b="1"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Advocate</a:t>
            </a:r>
            <a:r>
              <a:rPr lang="en-US" sz="1350" dirty="0">
                <a:solidFill>
                  <a:schemeClr val="tx1"/>
                </a:solidFill>
                <a:latin typeface="Verdana" panose="020B0604030504040204" pitchFamily="34" charset="0"/>
                <a:ea typeface="Verdana" panose="020B0604030504040204" pitchFamily="34" charset="0"/>
                <a:cs typeface="Verdana" panose="020B0604030504040204" pitchFamily="34" charset="0"/>
                <a:sym typeface="Verdana" panose="020B0604030504040204" pitchFamily="34" charset="0"/>
              </a:rPr>
              <a:t> for education-based policies and practices and lead the campaign for those policies to be executed</a:t>
            </a:r>
          </a:p>
        </p:txBody>
      </p:sp>
      <p:cxnSp>
        <p:nvCxnSpPr>
          <p:cNvPr id="7" name="Conector recto 9">
            <a:extLst>
              <a:ext uri="{FF2B5EF4-FFF2-40B4-BE49-F238E27FC236}">
                <a16:creationId xmlns:a16="http://schemas.microsoft.com/office/drawing/2014/main" id="{D53D8713-E08F-9566-166A-5A48F109F304}"/>
              </a:ext>
            </a:extLst>
          </p:cNvPr>
          <p:cNvCxnSpPr>
            <a:cxnSpLocks/>
          </p:cNvCxnSpPr>
          <p:nvPr/>
        </p:nvCxnSpPr>
        <p:spPr>
          <a:xfrm>
            <a:off x="273136" y="2156303"/>
            <a:ext cx="131012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Conector recto 9">
            <a:extLst>
              <a:ext uri="{FF2B5EF4-FFF2-40B4-BE49-F238E27FC236}">
                <a16:creationId xmlns:a16="http://schemas.microsoft.com/office/drawing/2014/main" id="{171F11E6-4411-07F9-8D69-48157F8F96FD}"/>
              </a:ext>
            </a:extLst>
          </p:cNvPr>
          <p:cNvCxnSpPr>
            <a:cxnSpLocks/>
          </p:cNvCxnSpPr>
          <p:nvPr/>
        </p:nvCxnSpPr>
        <p:spPr>
          <a:xfrm>
            <a:off x="1686499" y="2162774"/>
            <a:ext cx="7166988"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BF3649A-79CB-50B6-3809-01325DCCF4C0}"/>
              </a:ext>
            </a:extLst>
          </p:cNvPr>
          <p:cNvPicPr>
            <a:picLocks noChangeAspect="1"/>
          </p:cNvPicPr>
          <p:nvPr/>
        </p:nvPicPr>
        <p:blipFill>
          <a:blip r:embed="rId6"/>
          <a:stretch>
            <a:fillRect/>
          </a:stretch>
        </p:blipFill>
        <p:spPr>
          <a:xfrm>
            <a:off x="33846" y="6055701"/>
            <a:ext cx="1549416" cy="753580"/>
          </a:xfrm>
          <a:prstGeom prst="rect">
            <a:avLst/>
          </a:prstGeom>
        </p:spPr>
      </p:pic>
    </p:spTree>
    <p:extLst>
      <p:ext uri="{BB962C8B-B14F-4D97-AF65-F5344CB8AC3E}">
        <p14:creationId xmlns:p14="http://schemas.microsoft.com/office/powerpoint/2010/main" val="290221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7359"/>
            <a:ext cx="8229600" cy="1143000"/>
          </a:xfrm>
        </p:spPr>
        <p:txBody>
          <a:bodyPr/>
          <a:lstStyle/>
          <a:p>
            <a:r>
              <a:rPr lang="en-US" b="1" dirty="0"/>
              <a:t>AACTE </a:t>
            </a:r>
            <a:r>
              <a:rPr b="1" dirty="0"/>
              <a:t>Call to Action</a:t>
            </a:r>
          </a:p>
        </p:txBody>
      </p:sp>
      <p:sp>
        <p:nvSpPr>
          <p:cNvPr id="3" name="Content Placeholder 2"/>
          <p:cNvSpPr>
            <a:spLocks noGrp="1"/>
          </p:cNvSpPr>
          <p:nvPr>
            <p:ph idx="1"/>
          </p:nvPr>
        </p:nvSpPr>
        <p:spPr>
          <a:xfrm>
            <a:off x="747131" y="2113156"/>
            <a:ext cx="8229600" cy="4525963"/>
          </a:xfrm>
        </p:spPr>
        <p:txBody>
          <a:bodyPr>
            <a:normAutofit/>
          </a:bodyPr>
          <a:lstStyle/>
          <a:p>
            <a:pPr marL="0" indent="0">
              <a:buNone/>
            </a:pPr>
            <a:r>
              <a:rPr sz="4000" dirty="0"/>
              <a:t>$2.5B national investment</a:t>
            </a:r>
            <a:r>
              <a:rPr lang="en-US" sz="4000" dirty="0"/>
              <a:t> </a:t>
            </a:r>
            <a:r>
              <a:rPr sz="4000" dirty="0"/>
              <a:t>to rebuild and modernize the educator workforce</a:t>
            </a:r>
          </a:p>
        </p:txBody>
      </p:sp>
      <p:sp>
        <p:nvSpPr>
          <p:cNvPr id="5" name="Rectangle 4">
            <a:extLst>
              <a:ext uri="{FF2B5EF4-FFF2-40B4-BE49-F238E27FC236}">
                <a16:creationId xmlns:a16="http://schemas.microsoft.com/office/drawing/2014/main" id="{848304C1-5142-1432-EAF9-A653CF5671CD}"/>
              </a:ext>
            </a:extLst>
          </p:cNvPr>
          <p:cNvSpPr/>
          <p:nvPr/>
        </p:nvSpPr>
        <p:spPr>
          <a:xfrm>
            <a:off x="0" y="19321"/>
            <a:ext cx="9144000" cy="808038"/>
          </a:xfrm>
          <a:prstGeom prst="rect">
            <a:avLst/>
          </a:prstGeom>
          <a:solidFill>
            <a:srgbClr val="00336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a:p>
        </p:txBody>
      </p:sp>
      <p:pic>
        <p:nvPicPr>
          <p:cNvPr id="8" name="Picture 7" descr="A screenshot of a computer&#10;&#10;AI-generated content may be incorrect.">
            <a:extLst>
              <a:ext uri="{FF2B5EF4-FFF2-40B4-BE49-F238E27FC236}">
                <a16:creationId xmlns:a16="http://schemas.microsoft.com/office/drawing/2014/main" id="{72F2AA7A-610A-90E7-A5CB-E74F0A3DA2B0}"/>
              </a:ext>
            </a:extLst>
          </p:cNvPr>
          <p:cNvPicPr>
            <a:picLocks noChangeAspect="1"/>
          </p:cNvPicPr>
          <p:nvPr/>
        </p:nvPicPr>
        <p:blipFill>
          <a:blip r:embed="rId3"/>
          <a:stretch>
            <a:fillRect/>
          </a:stretch>
        </p:blipFill>
        <p:spPr>
          <a:xfrm>
            <a:off x="3222702" y="3730579"/>
            <a:ext cx="4672361" cy="2908540"/>
          </a:xfrm>
          <a:prstGeom prst="rect">
            <a:avLst/>
          </a:prstGeom>
        </p:spPr>
      </p:pic>
      <p:pic>
        <p:nvPicPr>
          <p:cNvPr id="10" name="Picture 2">
            <a:extLst>
              <a:ext uri="{FF2B5EF4-FFF2-40B4-BE49-F238E27FC236}">
                <a16:creationId xmlns:a16="http://schemas.microsoft.com/office/drawing/2014/main" id="{ABBA0C79-8310-E91B-2563-DE0071034B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559" t="-4799" r="56566" b="4799"/>
          <a:stretch>
            <a:fillRect/>
          </a:stretch>
        </p:blipFill>
        <p:spPr bwMode="auto">
          <a:xfrm>
            <a:off x="77535" y="5912176"/>
            <a:ext cx="127158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8A527-E0F4-99FE-3ED9-DAF4CBEC2E68}"/>
            </a:ext>
          </a:extLst>
        </p:cNvPr>
        <p:cNvGrpSpPr/>
        <p:nvPr/>
      </p:nvGrpSpPr>
      <p:grpSpPr>
        <a:xfrm>
          <a:off x="0" y="0"/>
          <a:ext cx="0" cy="0"/>
          <a:chOff x="0" y="0"/>
          <a:chExt cx="0" cy="0"/>
        </a:xfrm>
      </p:grpSpPr>
      <p:grpSp>
        <p:nvGrpSpPr>
          <p:cNvPr id="5122" name="Group 11">
            <a:extLst>
              <a:ext uri="{FF2B5EF4-FFF2-40B4-BE49-F238E27FC236}">
                <a16:creationId xmlns:a16="http://schemas.microsoft.com/office/drawing/2014/main" id="{81F5F23C-3501-CE10-AF8A-F35F81BE210A}"/>
              </a:ext>
              <a:ext uri="{C183D7F6-B498-43B3-948B-1728B52AA6E4}">
                <adec:decorative xmlns:adec="http://schemas.microsoft.com/office/drawing/2017/decorative" val="1"/>
              </a:ext>
            </a:extLst>
          </p:cNvPr>
          <p:cNvGrpSpPr>
            <a:grpSpLocks noGrp="1" noUngrp="1" noRot="1" noChangeAspect="1" noMove="1" noResize="1"/>
          </p:cNvGrpSpPr>
          <p:nvPr/>
        </p:nvGrpSpPr>
        <p:grpSpPr bwMode="auto">
          <a:xfrm>
            <a:off x="-3572" y="857250"/>
            <a:ext cx="9147572" cy="5144691"/>
            <a:chOff x="-4668" y="0"/>
            <a:chExt cx="12196668" cy="6859228"/>
          </a:xfrm>
        </p:grpSpPr>
        <p:sp>
          <p:nvSpPr>
            <p:cNvPr id="13" name="Rectangle 12" descr="&quot;&quot;">
              <a:extLst>
                <a:ext uri="{FF2B5EF4-FFF2-40B4-BE49-F238E27FC236}">
                  <a16:creationId xmlns:a16="http://schemas.microsoft.com/office/drawing/2014/main" id="{2533C40B-5FB8-A4D7-0A46-AC98A6F02677}"/>
                </a:ext>
              </a:extLst>
            </p:cNvPr>
            <p:cNvSpPr/>
            <p:nvPr/>
          </p:nvSpPr>
          <p:spPr>
            <a:xfrm rot="10800000">
              <a:off x="-4668" y="0"/>
              <a:ext cx="12196668" cy="6859228"/>
            </a:xfrm>
            <a:prstGeom prst="rect">
              <a:avLst/>
            </a:prstGeom>
            <a:gradFill>
              <a:gsLst>
                <a:gs pos="0">
                  <a:schemeClr val="accent5"/>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Aptos" panose="02110004020202020204"/>
              </a:endParaRPr>
            </a:p>
          </p:txBody>
        </p:sp>
        <p:sp>
          <p:nvSpPr>
            <p:cNvPr id="14" name="Rectangle 13">
              <a:extLst>
                <a:ext uri="{FF2B5EF4-FFF2-40B4-BE49-F238E27FC236}">
                  <a16:creationId xmlns:a16="http://schemas.microsoft.com/office/drawing/2014/main" id="{FA86C66B-2D22-0FB3-2494-2FA0FF1EBB0E}"/>
                </a:ext>
              </a:extLst>
            </p:cNvPr>
            <p:cNvSpPr/>
            <p:nvPr/>
          </p:nvSpPr>
          <p:spPr>
            <a:xfrm>
              <a:off x="-4668" y="4844400"/>
              <a:ext cx="10565988" cy="2014828"/>
            </a:xfrm>
            <a:prstGeom prst="rect">
              <a:avLst/>
            </a:prstGeom>
            <a:gradFill flip="none" rotWithShape="1">
              <a:gsLst>
                <a:gs pos="3000">
                  <a:schemeClr val="accent2"/>
                </a:gs>
                <a:gs pos="40000">
                  <a:schemeClr val="accent2">
                    <a:alpha val="0"/>
                  </a:schemeClr>
                </a:gs>
              </a:gsLst>
              <a:lin ang="17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Aptos" panose="02110004020202020204"/>
              </a:endParaRPr>
            </a:p>
          </p:txBody>
        </p:sp>
        <p:sp>
          <p:nvSpPr>
            <p:cNvPr id="16" name="Rectangle 15" descr="&quot;&quot;">
              <a:extLst>
                <a:ext uri="{FF2B5EF4-FFF2-40B4-BE49-F238E27FC236}">
                  <a16:creationId xmlns:a16="http://schemas.microsoft.com/office/drawing/2014/main" id="{8F080EE8-9A3F-F35E-2BD0-F4A48E115C30}"/>
                </a:ext>
              </a:extLst>
            </p:cNvPr>
            <p:cNvSpPr/>
            <p:nvPr/>
          </p:nvSpPr>
          <p:spPr>
            <a:xfrm rot="10800000">
              <a:off x="4105338" y="4851145"/>
              <a:ext cx="8086662" cy="2006495"/>
            </a:xfrm>
            <a:prstGeom prst="rect">
              <a:avLst/>
            </a:prstGeom>
            <a:gradFill flip="none" rotWithShape="1">
              <a:gsLst>
                <a:gs pos="0">
                  <a:schemeClr val="accent5">
                    <a:lumMod val="50000"/>
                    <a:alpha val="36000"/>
                  </a:schemeClr>
                </a:gs>
                <a:gs pos="45000">
                  <a:schemeClr val="accent5">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685800">
                <a:defRPr/>
              </a:pPr>
              <a:endParaRPr lang="en-US" sz="1350">
                <a:solidFill>
                  <a:prstClr val="white"/>
                </a:solidFill>
                <a:latin typeface="Aptos" panose="02110004020202020204"/>
              </a:endParaRPr>
            </a:p>
          </p:txBody>
        </p:sp>
      </p:grpSp>
      <p:sp>
        <p:nvSpPr>
          <p:cNvPr id="3" name="Content Placeholder 8">
            <a:extLst>
              <a:ext uri="{FF2B5EF4-FFF2-40B4-BE49-F238E27FC236}">
                <a16:creationId xmlns:a16="http://schemas.microsoft.com/office/drawing/2014/main" id="{5AB002C1-ACA5-6F95-4F7F-82DAEFCBA367}"/>
              </a:ext>
            </a:extLst>
          </p:cNvPr>
          <p:cNvSpPr txBox="1">
            <a:spLocks/>
          </p:cNvSpPr>
          <p:nvPr/>
        </p:nvSpPr>
        <p:spPr>
          <a:xfrm>
            <a:off x="697301" y="2065046"/>
            <a:ext cx="7745826" cy="3919547"/>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57175" indent="-257175">
              <a:spcAft>
                <a:spcPts val="900"/>
              </a:spcAft>
              <a:buFont typeface="Arial" panose="020B0604020202020204" pitchFamily="34" charset="0"/>
              <a:buChar char="•"/>
            </a:pPr>
            <a:endParaRPr lang="en-US" sz="2100" kern="0" dirty="0">
              <a:solidFill>
                <a:srgbClr val="1B3455"/>
              </a:solidFill>
              <a:latin typeface="Helvetica" panose="020B0604020202020204" pitchFamily="34" charset="0"/>
              <a:cs typeface="Helvetica" panose="020B0604020202020204" pitchFamily="34" charset="0"/>
            </a:endParaRPr>
          </a:p>
        </p:txBody>
      </p:sp>
      <p:sp>
        <p:nvSpPr>
          <p:cNvPr id="5" name="Content Placeholder 8">
            <a:extLst>
              <a:ext uri="{FF2B5EF4-FFF2-40B4-BE49-F238E27FC236}">
                <a16:creationId xmlns:a16="http://schemas.microsoft.com/office/drawing/2014/main" id="{AE97BDB2-A099-8179-0109-59C607FD8E3F}"/>
              </a:ext>
            </a:extLst>
          </p:cNvPr>
          <p:cNvSpPr txBox="1">
            <a:spLocks/>
          </p:cNvSpPr>
          <p:nvPr/>
        </p:nvSpPr>
        <p:spPr>
          <a:xfrm>
            <a:off x="673117" y="1928469"/>
            <a:ext cx="7770010" cy="3633491"/>
          </a:xfrm>
          <a:prstGeom prst="rect">
            <a:avLst/>
          </a:prstGeom>
        </p:spPr>
        <p:txBody>
          <a:bodyPr anchor="t">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57175" indent="-257175">
              <a:spcBef>
                <a:spcPts val="450"/>
              </a:spcBef>
              <a:spcAft>
                <a:spcPts val="450"/>
              </a:spcAft>
              <a:buFont typeface="Arial" panose="020B0604020202020204" pitchFamily="34" charset="0"/>
              <a:buChar char="•"/>
            </a:pPr>
            <a:endParaRPr lang="en-US" sz="2100" kern="0" dirty="0">
              <a:solidFill>
                <a:srgbClr val="1B3455"/>
              </a:solidFill>
              <a:latin typeface="Helvetica Condensed" panose="020B0506000000000000" pitchFamily="34" charset="0"/>
            </a:endParaRPr>
          </a:p>
        </p:txBody>
      </p:sp>
      <p:pic>
        <p:nvPicPr>
          <p:cNvPr id="6" name="drawing">
            <a:extLst>
              <a:ext uri="{FF2B5EF4-FFF2-40B4-BE49-F238E27FC236}">
                <a16:creationId xmlns:a16="http://schemas.microsoft.com/office/drawing/2014/main" id="{7D236FAF-C195-E514-19A6-2603BF8666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7926" y="1042891"/>
            <a:ext cx="6364575" cy="4772218"/>
          </a:xfrm>
          <a:prstGeom prst="rect">
            <a:avLst/>
          </a:prstGeom>
        </p:spPr>
      </p:pic>
    </p:spTree>
    <p:extLst>
      <p:ext uri="{BB962C8B-B14F-4D97-AF65-F5344CB8AC3E}">
        <p14:creationId xmlns:p14="http://schemas.microsoft.com/office/powerpoint/2010/main" val="2257732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36" y="270898"/>
            <a:ext cx="8229600" cy="1143000"/>
          </a:xfrm>
        </p:spPr>
        <p:txBody>
          <a:bodyPr>
            <a:normAutofit fontScale="90000"/>
          </a:bodyPr>
          <a:lstStyle/>
          <a:p>
            <a:r>
              <a:rPr b="1" dirty="0"/>
              <a:t>Rebuilding the Educator Workforce: AACTE’s Federal Call to Action</a:t>
            </a:r>
          </a:p>
        </p:txBody>
      </p:sp>
      <p:sp>
        <p:nvSpPr>
          <p:cNvPr id="3" name="TextBox 2"/>
          <p:cNvSpPr txBox="1"/>
          <p:nvPr/>
        </p:nvSpPr>
        <p:spPr>
          <a:xfrm>
            <a:off x="1344058" y="1559988"/>
            <a:ext cx="8521546" cy="369332"/>
          </a:xfrm>
          <a:prstGeom prst="rect">
            <a:avLst/>
          </a:prstGeom>
          <a:noFill/>
        </p:spPr>
        <p:txBody>
          <a:bodyPr wrap="square">
            <a:spAutoFit/>
          </a:bodyPr>
          <a:lstStyle/>
          <a:p>
            <a:r>
              <a:rPr sz="1800" dirty="0"/>
              <a:t>A $2B+ Federal Strategy to Strengthen Teacher Preparation at Scale</a:t>
            </a:r>
          </a:p>
        </p:txBody>
      </p:sp>
      <p:graphicFrame>
        <p:nvGraphicFramePr>
          <p:cNvPr id="4" name="Table 3"/>
          <p:cNvGraphicFramePr>
            <a:graphicFrameLocks noGrp="1"/>
          </p:cNvGraphicFramePr>
          <p:nvPr>
            <p:extLst>
              <p:ext uri="{D42A27DB-BD31-4B8C-83A1-F6EECF244321}">
                <p14:modId xmlns:p14="http://schemas.microsoft.com/office/powerpoint/2010/main" val="3140042782"/>
              </p:ext>
            </p:extLst>
          </p:nvPr>
        </p:nvGraphicFramePr>
        <p:xfrm>
          <a:off x="457200" y="2279073"/>
          <a:ext cx="8229600" cy="31089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371600">
                <a:tc>
                  <a:txBody>
                    <a:bodyPr/>
                    <a:lstStyle/>
                    <a:p>
                      <a:r>
                        <a:rPr dirty="0"/>
                        <a:t>1. Federal Leadership &amp; Accountability</a:t>
                      </a:r>
                    </a:p>
                  </a:txBody>
                  <a:tcPr/>
                </a:tc>
                <a:tc>
                  <a:txBody>
                    <a:bodyPr/>
                    <a:lstStyle/>
                    <a:p>
                      <a:endParaRPr/>
                    </a:p>
                  </a:txBody>
                  <a:tcPr/>
                </a:tc>
                <a:tc>
                  <a:txBody>
                    <a:bodyPr/>
                    <a:lstStyle/>
                    <a:p>
                      <a:endParaRPr dirty="0"/>
                    </a:p>
                  </a:txBody>
                  <a:tcPr/>
                </a:tc>
                <a:tc>
                  <a:txBody>
                    <a:bodyPr/>
                    <a:lstStyle/>
                    <a:p>
                      <a:endParaRPr/>
                    </a:p>
                  </a:txBody>
                  <a:tcPr/>
                </a:tc>
                <a:extLst>
                  <a:ext uri="{0D108BD9-81ED-4DB2-BD59-A6C34878D82A}">
                    <a16:rowId xmlns:a16="http://schemas.microsoft.com/office/drawing/2014/main" val="10000"/>
                  </a:ext>
                </a:extLst>
              </a:tr>
              <a:tr h="1371600">
                <a:tc>
                  <a:txBody>
                    <a:bodyPr/>
                    <a:lstStyle/>
                    <a:p>
                      <a:r>
                        <a:rPr lang="en-US" dirty="0"/>
                        <a:t>-</a:t>
                      </a:r>
                      <a:r>
                        <a:rPr dirty="0"/>
                        <a:t>National coordination</a:t>
                      </a:r>
                      <a:r>
                        <a:rPr lang="en-US" dirty="0"/>
                        <a:t> via</a:t>
                      </a:r>
                      <a:endParaRPr dirty="0"/>
                    </a:p>
                    <a:p>
                      <a:r>
                        <a:rPr i="1" dirty="0"/>
                        <a:t>Office of Educator Workforce</a:t>
                      </a:r>
                    </a:p>
                    <a:p>
                      <a:r>
                        <a:rPr lang="en-US" dirty="0"/>
                        <a:t>-</a:t>
                      </a:r>
                      <a:r>
                        <a:rPr dirty="0"/>
                        <a:t>Outcomes-based accountability</a:t>
                      </a:r>
                    </a:p>
                  </a:txBody>
                  <a:tcPr/>
                </a:tc>
                <a:tc>
                  <a:txBody>
                    <a:bodyPr/>
                    <a:lstStyle/>
                    <a:p>
                      <a:endParaRPr/>
                    </a:p>
                  </a:txBody>
                  <a:tcPr/>
                </a:tc>
                <a:tc>
                  <a:txBody>
                    <a:bodyPr/>
                    <a:lstStyle/>
                    <a:p>
                      <a:endParaRPr/>
                    </a:p>
                  </a:txBody>
                  <a:tcPr/>
                </a:tc>
                <a:tc>
                  <a:txBody>
                    <a:bodyPr/>
                    <a:lstStyle/>
                    <a:p>
                      <a:endParaRPr dirty="0"/>
                    </a:p>
                  </a:txBody>
                  <a:tcPr/>
                </a:tc>
                <a:extLst>
                  <a:ext uri="{0D108BD9-81ED-4DB2-BD59-A6C34878D82A}">
                    <a16:rowId xmlns:a16="http://schemas.microsoft.com/office/drawing/2014/main" val="10001"/>
                  </a:ext>
                </a:extLst>
              </a:tr>
            </a:tbl>
          </a:graphicData>
        </a:graphic>
      </p:graphicFrame>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1483</TotalTime>
  <Words>1273</Words>
  <Application>Microsoft Office PowerPoint</Application>
  <PresentationFormat>On-screen Show (4:3)</PresentationFormat>
  <Paragraphs>167</Paragraphs>
  <Slides>14</Slides>
  <Notes>14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24" baseType="lpstr">
      <vt:lpstr>Aptos</vt:lpstr>
      <vt:lpstr>Arial</vt:lpstr>
      <vt:lpstr>Calibri</vt:lpstr>
      <vt:lpstr>Helvetica</vt:lpstr>
      <vt:lpstr>Helvetica Condensed</vt:lpstr>
      <vt:lpstr>Times New Roman</vt:lpstr>
      <vt:lpstr>Verdana</vt:lpstr>
      <vt:lpstr>Office Theme</vt:lpstr>
      <vt:lpstr>Diapositiva de think-cell</vt:lpstr>
      <vt:lpstr>think-cell Slide</vt:lpstr>
      <vt:lpstr>PowerPoint Presentation</vt:lpstr>
      <vt:lpstr>Building the National Infrastructure: Shared History</vt:lpstr>
      <vt:lpstr>There is an educator shortage, particularly in high-need specialties such as STEM, special education, and foreign language education.  </vt:lpstr>
      <vt:lpstr>Stronger Together: Dismantling Silos in Educator Preparation</vt:lpstr>
      <vt:lpstr>State and District-Level Educator Pipelines (Stackable Credentialing)</vt:lpstr>
      <vt:lpstr>The Future of AACTE</vt:lpstr>
      <vt:lpstr>AACTE Call to Action</vt:lpstr>
      <vt:lpstr>PowerPoint Presentation</vt:lpstr>
      <vt:lpstr>Rebuilding the Educator Workforce: AACTE’s Federal Call to Action</vt:lpstr>
      <vt:lpstr>Rebuilding the Educator Workforce: AACTE’s Federal Call to Action</vt:lpstr>
      <vt:lpstr>Rebuilding the Educator Workforce: AACTE’s Federal Call to Action</vt:lpstr>
      <vt:lpstr>Rebuilding the Educator Workforce: AACTE’s Federal Call to Action</vt:lpstr>
      <vt:lpstr>PowerPoint Presentation</vt:lpstr>
      <vt:lpstr>Education Leaders: Strategic Leadership Recommendations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Steven McAlister</dc:creator>
  <cp:keywords/>
  <dc:description>generated using python-pptx</dc:description>
  <cp:lastModifiedBy>Steven McAlister</cp:lastModifiedBy>
  <cp:revision>8</cp:revision>
  <dcterms:created xsi:type="dcterms:W3CDTF">2013-01-27T09:14:16Z</dcterms:created>
  <dcterms:modified xsi:type="dcterms:W3CDTF">2026-04-07T01:19:53Z</dcterms:modified>
  <cp:category/>
</cp:coreProperties>
</file>